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4"/>
  </p:notesMasterIdLst>
  <p:sldIdLst>
    <p:sldId id="256" r:id="rId2"/>
    <p:sldId id="262" r:id="rId3"/>
    <p:sldId id="257" r:id="rId4"/>
    <p:sldId id="263" r:id="rId5"/>
    <p:sldId id="264" r:id="rId6"/>
    <p:sldId id="265"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68" r:id="rId21"/>
    <p:sldId id="280" r:id="rId22"/>
    <p:sldId id="281" r:id="rId23"/>
    <p:sldId id="25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6" r:id="rId48"/>
    <p:sldId id="307" r:id="rId49"/>
    <p:sldId id="308" r:id="rId50"/>
    <p:sldId id="309" r:id="rId51"/>
    <p:sldId id="379" r:id="rId52"/>
    <p:sldId id="310" r:id="rId53"/>
    <p:sldId id="378" r:id="rId54"/>
    <p:sldId id="330" r:id="rId55"/>
    <p:sldId id="380" r:id="rId56"/>
    <p:sldId id="331" r:id="rId57"/>
    <p:sldId id="332" r:id="rId58"/>
    <p:sldId id="333" r:id="rId59"/>
    <p:sldId id="334" r:id="rId60"/>
    <p:sldId id="335" r:id="rId61"/>
    <p:sldId id="336" r:id="rId62"/>
    <p:sldId id="337" r:id="rId63"/>
    <p:sldId id="338" r:id="rId64"/>
    <p:sldId id="339" r:id="rId65"/>
    <p:sldId id="340" r:id="rId66"/>
    <p:sldId id="341" r:id="rId67"/>
    <p:sldId id="361" r:id="rId68"/>
    <p:sldId id="362" r:id="rId69"/>
    <p:sldId id="363" r:id="rId70"/>
    <p:sldId id="364" r:id="rId71"/>
    <p:sldId id="365" r:id="rId72"/>
    <p:sldId id="311" r:id="rId73"/>
    <p:sldId id="312" r:id="rId74"/>
    <p:sldId id="313" r:id="rId75"/>
    <p:sldId id="314" r:id="rId76"/>
    <p:sldId id="315" r:id="rId77"/>
    <p:sldId id="316" r:id="rId78"/>
    <p:sldId id="317" r:id="rId79"/>
    <p:sldId id="318" r:id="rId80"/>
    <p:sldId id="319" r:id="rId81"/>
    <p:sldId id="320" r:id="rId82"/>
    <p:sldId id="321" r:id="rId83"/>
    <p:sldId id="366" r:id="rId84"/>
    <p:sldId id="367" r:id="rId85"/>
    <p:sldId id="368" r:id="rId86"/>
    <p:sldId id="369" r:id="rId87"/>
    <p:sldId id="370" r:id="rId88"/>
    <p:sldId id="371" r:id="rId89"/>
    <p:sldId id="372" r:id="rId90"/>
    <p:sldId id="373" r:id="rId91"/>
    <p:sldId id="374" r:id="rId92"/>
    <p:sldId id="375" r:id="rId93"/>
    <p:sldId id="342" r:id="rId94"/>
    <p:sldId id="382" r:id="rId95"/>
    <p:sldId id="343" r:id="rId96"/>
    <p:sldId id="344" r:id="rId97"/>
    <p:sldId id="376" r:id="rId98"/>
    <p:sldId id="345" r:id="rId99"/>
    <p:sldId id="346" r:id="rId100"/>
    <p:sldId id="347" r:id="rId101"/>
    <p:sldId id="348" r:id="rId102"/>
    <p:sldId id="377"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7455C-7244-43CA-A618-D4794389A73B}" type="datetimeFigureOut">
              <a:rPr lang="en-IN" smtClean="0"/>
              <a:t>15-07-2021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02A9C-93EF-4930-86D1-1C1C0EC481B9}" type="slidenum">
              <a:rPr lang="en-IN" smtClean="0"/>
              <a:t>‹#›</a:t>
            </a:fld>
            <a:endParaRPr lang="en-IN"/>
          </a:p>
        </p:txBody>
      </p:sp>
    </p:spTree>
    <p:extLst>
      <p:ext uri="{BB962C8B-B14F-4D97-AF65-F5344CB8AC3E}">
        <p14:creationId xmlns:p14="http://schemas.microsoft.com/office/powerpoint/2010/main" val="357226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CBFAE-37D0-47A1-9BA5-696D7E84B5CE}" type="slidenum">
              <a:rPr lang="en-US"/>
              <a:pPr/>
              <a:t>48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93509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A5C76-8A89-438B-B8A4-FB8C53FAD43B}" type="slidenum">
              <a:rPr lang="en-US"/>
              <a:pPr/>
              <a:t>60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92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FEC56-5EF5-441C-A1BA-E6292C354407}" type="slidenum">
              <a:rPr lang="en-US"/>
              <a:pPr/>
              <a:t>61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933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BCA81-A631-42AA-A42F-10952DD9D4FA}" type="slidenum">
              <a:rPr lang="en-US"/>
              <a:pPr/>
              <a:t>62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13723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0CF91-9ABA-4C59-942F-67A2684DED62}" type="slidenum">
              <a:rPr lang="en-US"/>
              <a:pPr/>
              <a:t>63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4114800"/>
          </a:xfrm>
        </p:spPr>
        <p:txBody>
          <a:bodyPr/>
          <a:lstStyle/>
          <a:p>
            <a:r>
              <a:rPr lang="en-US" dirty="0"/>
              <a:t>Source:  Volume 62, Number 4, April 1985 </a:t>
            </a:r>
            <a:r>
              <a:rPr lang="en-US" dirty="0" err="1"/>
              <a:t>pg</a:t>
            </a:r>
            <a:r>
              <a:rPr lang="en-US" dirty="0"/>
              <a:t> 285 (Not sure of magazine title)</a:t>
            </a:r>
          </a:p>
        </p:txBody>
      </p:sp>
    </p:spTree>
    <p:extLst>
      <p:ext uri="{BB962C8B-B14F-4D97-AF65-F5344CB8AC3E}">
        <p14:creationId xmlns:p14="http://schemas.microsoft.com/office/powerpoint/2010/main" val="371895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0C667-7E13-4FA5-807B-4924E31A6F9D}" type="slidenum">
              <a:rPr lang="en-US"/>
              <a:pPr/>
              <a:t>64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00920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8E462-1B69-48AA-B513-177B852DF105}" type="slidenum">
              <a:rPr lang="en-US"/>
              <a:pPr/>
              <a:t>65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3522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0AB76-8DCB-48BB-9339-6925460EBCB6}" type="slidenum">
              <a:rPr lang="en-US"/>
              <a:pPr/>
              <a:t>66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505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55CCB-215F-44A9-864A-640527D2C309}" type="slidenum">
              <a:rPr lang="en-US"/>
              <a:pPr/>
              <a:t>49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123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50310-5B6B-4F12-874F-4E75063686B0}" type="slidenum">
              <a:rPr lang="en-US"/>
              <a:pPr/>
              <a:t>50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p:spPr>
        <p:txBody>
          <a:bodyPr/>
          <a:lstStyle/>
          <a:p>
            <a:endParaRPr lang="en-US" dirty="0">
              <a:sym typeface="Symbol" panose="05050102010706020507" pitchFamily="18" charset="2"/>
            </a:endParaRPr>
          </a:p>
          <a:p>
            <a:endParaRPr lang="en-US" dirty="0"/>
          </a:p>
        </p:txBody>
      </p:sp>
    </p:spTree>
    <p:extLst>
      <p:ext uri="{BB962C8B-B14F-4D97-AF65-F5344CB8AC3E}">
        <p14:creationId xmlns:p14="http://schemas.microsoft.com/office/powerpoint/2010/main" val="145686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89308-2559-4F48-8BAE-285E8CA42E44}" type="slidenum">
              <a:rPr lang="en-US"/>
              <a:pPr/>
              <a:t>52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r>
              <a:rPr lang="en-US" dirty="0"/>
              <a:t>Most acid-base titrations are not monitored by recording the pH as a function of the amount of the strong acid or base solution used as a titrant</a:t>
            </a:r>
          </a:p>
          <a:p>
            <a:endParaRPr lang="en-US" sz="500" dirty="0"/>
          </a:p>
          <a:p>
            <a:r>
              <a:rPr lang="en-US" dirty="0"/>
              <a:t>Instead, an acid-base indicator is used, and they are compounds that change color at a particular pH and if carefully selected, undergo a dramatic color change at the pH corresponding to the equivalence point of the titration</a:t>
            </a:r>
          </a:p>
          <a:p>
            <a:endParaRPr lang="en-US" sz="500" dirty="0"/>
          </a:p>
          <a:p>
            <a:r>
              <a:rPr lang="en-US" dirty="0"/>
              <a:t>Acid-base indicators are typically weak acids or bases whose changes in color correspond to deprotonation or protonation of the indicator itself</a:t>
            </a:r>
          </a:p>
          <a:p>
            <a:r>
              <a:rPr lang="en-US" dirty="0"/>
              <a:t>The chemistry of indicators are described by the general equation  </a:t>
            </a:r>
            <a:r>
              <a:rPr lang="en-US" dirty="0" err="1"/>
              <a:t>H</a:t>
            </a:r>
            <a:r>
              <a:rPr lang="en-US" dirty="0" err="1">
                <a:sym typeface="Symbol" panose="05050102010706020507" pitchFamily="18" charset="2"/>
              </a:rPr>
              <a:t>n</a:t>
            </a:r>
            <a:r>
              <a:rPr lang="en-US" baseline="-25000" dirty="0">
                <a:sym typeface="Symbol" panose="05050102010706020507" pitchFamily="18" charset="2"/>
              </a:rPr>
              <a:t>(</a:t>
            </a:r>
            <a:r>
              <a:rPr lang="en-US" baseline="-25000" dirty="0" err="1">
                <a:sym typeface="Symbol" panose="05050102010706020507" pitchFamily="18" charset="2"/>
              </a:rPr>
              <a:t>aq</a:t>
            </a:r>
            <a:r>
              <a:rPr lang="en-US" baseline="-25000" dirty="0">
                <a:sym typeface="Symbol" panose="05050102010706020507" pitchFamily="18" charset="2"/>
              </a:rPr>
              <a:t>) </a:t>
            </a:r>
            <a:r>
              <a:rPr lang="en-US" sz="1600" dirty="0">
                <a:ea typeface="ヒラギノ角ゴ Pro W3" pitchFamily="1" charset="-128"/>
                <a:sym typeface="MT Extra" panose="05050102010205020202" pitchFamily="18" charset="2"/>
              </a:rPr>
              <a:t>⇋</a:t>
            </a:r>
            <a:r>
              <a:rPr lang="en-US" sz="1600" dirty="0">
                <a:sym typeface="MT Extra" panose="05050102010205020202" pitchFamily="18" charset="2"/>
              </a:rPr>
              <a:t> </a:t>
            </a:r>
            <a:r>
              <a:rPr lang="en-US" dirty="0">
                <a:sym typeface="MT Extra" panose="05050102010205020202" pitchFamily="18" charset="2"/>
              </a:rPr>
              <a:t>H</a:t>
            </a:r>
            <a:r>
              <a:rPr lang="en-US" baseline="30000" dirty="0">
                <a:sym typeface="MT Extra" panose="05050102010205020202" pitchFamily="18" charset="2"/>
              </a:rPr>
              <a:t>+ </a:t>
            </a:r>
            <a:r>
              <a:rPr lang="en-US" baseline="-25000" dirty="0">
                <a:sym typeface="MT Extra" panose="05050102010205020202" pitchFamily="18" charset="2"/>
              </a:rPr>
              <a:t>(</a:t>
            </a:r>
            <a:r>
              <a:rPr lang="en-US" baseline="-25000" dirty="0" err="1">
                <a:sym typeface="MT Extra" panose="05050102010205020202" pitchFamily="18" charset="2"/>
              </a:rPr>
              <a:t>aq</a:t>
            </a:r>
            <a:r>
              <a:rPr lang="en-US" baseline="-25000" dirty="0">
                <a:sym typeface="MT Extra" panose="05050102010205020202" pitchFamily="18" charset="2"/>
              </a:rPr>
              <a:t>) </a:t>
            </a:r>
            <a:r>
              <a:rPr lang="en-US" dirty="0">
                <a:sym typeface="MT Extra" panose="05050102010205020202" pitchFamily="18" charset="2"/>
              </a:rPr>
              <a:t>+ </a:t>
            </a:r>
            <a:r>
              <a:rPr lang="en-US" dirty="0">
                <a:sym typeface="Symbol" panose="05050102010706020507" pitchFamily="18" charset="2"/>
              </a:rPr>
              <a:t>n</a:t>
            </a:r>
            <a:r>
              <a:rPr lang="en-US" baseline="30000" dirty="0">
                <a:sym typeface="Symbol" panose="05050102010706020507" pitchFamily="18" charset="2"/>
              </a:rPr>
              <a:t>–</a:t>
            </a:r>
            <a:r>
              <a:rPr lang="en-US" baseline="-25000" dirty="0">
                <a:sym typeface="Symbol" panose="05050102010706020507" pitchFamily="18" charset="2"/>
              </a:rPr>
              <a:t>(</a:t>
            </a:r>
            <a:r>
              <a:rPr lang="en-US" baseline="-25000" dirty="0" err="1">
                <a:sym typeface="Symbol" panose="05050102010706020507" pitchFamily="18" charset="2"/>
              </a:rPr>
              <a:t>aq</a:t>
            </a:r>
            <a:r>
              <a:rPr lang="en-US" baseline="-25000" dirty="0">
                <a:sym typeface="Symbol" panose="05050102010706020507" pitchFamily="18" charset="2"/>
              </a:rPr>
              <a:t>)</a:t>
            </a:r>
            <a:r>
              <a:rPr lang="en-US" dirty="0">
                <a:sym typeface="Symbol" panose="05050102010706020507" pitchFamily="18" charset="2"/>
              </a:rPr>
              <a:t>, where the protonated form is designated by </a:t>
            </a:r>
            <a:r>
              <a:rPr lang="en-US" dirty="0" err="1">
                <a:sym typeface="Symbol" panose="05050102010706020507" pitchFamily="18" charset="2"/>
              </a:rPr>
              <a:t>Hn</a:t>
            </a:r>
            <a:r>
              <a:rPr lang="en-US" dirty="0">
                <a:sym typeface="Symbol" panose="05050102010706020507" pitchFamily="18" charset="2"/>
              </a:rPr>
              <a:t> and the conjugate base by n</a:t>
            </a:r>
            <a:r>
              <a:rPr lang="en-US" baseline="30000" dirty="0">
                <a:sym typeface="Symbol" panose="05050102010706020507" pitchFamily="18" charset="2"/>
              </a:rPr>
              <a:t>–</a:t>
            </a:r>
          </a:p>
          <a:p>
            <a:endParaRPr lang="en-US" sz="500" baseline="30000" dirty="0">
              <a:sym typeface="Symbol" panose="05050102010706020507" pitchFamily="18" charset="2"/>
            </a:endParaRPr>
          </a:p>
          <a:p>
            <a:r>
              <a:rPr lang="en-US" dirty="0">
                <a:sym typeface="Symbol" panose="05050102010706020507" pitchFamily="18" charset="2"/>
              </a:rPr>
              <a:t>The ionization constant for the deprotonation of indicator </a:t>
            </a:r>
            <a:r>
              <a:rPr lang="en-US" dirty="0" err="1">
                <a:sym typeface="Symbol" panose="05050102010706020507" pitchFamily="18" charset="2"/>
              </a:rPr>
              <a:t>Hn</a:t>
            </a:r>
            <a:r>
              <a:rPr lang="en-US" dirty="0">
                <a:sym typeface="Symbol" panose="05050102010706020507" pitchFamily="18" charset="2"/>
              </a:rPr>
              <a:t> is </a:t>
            </a:r>
            <a:r>
              <a:rPr lang="en-US" i="1" dirty="0">
                <a:sym typeface="Symbol" panose="05050102010706020507" pitchFamily="18" charset="2"/>
              </a:rPr>
              <a:t>K</a:t>
            </a:r>
            <a:r>
              <a:rPr lang="en-US" baseline="-25000" dirty="0">
                <a:sym typeface="Symbol" panose="05050102010706020507" pitchFamily="18" charset="2"/>
              </a:rPr>
              <a:t>in </a:t>
            </a:r>
            <a:r>
              <a:rPr lang="en-US" dirty="0">
                <a:sym typeface="Symbol" panose="05050102010706020507" pitchFamily="18" charset="2"/>
              </a:rPr>
              <a:t>= [H</a:t>
            </a:r>
            <a:r>
              <a:rPr lang="en-US" baseline="30000" dirty="0">
                <a:sym typeface="Symbol" panose="05050102010706020507" pitchFamily="18" charset="2"/>
              </a:rPr>
              <a:t>+</a:t>
            </a:r>
            <a:r>
              <a:rPr lang="en-US" dirty="0">
                <a:sym typeface="Symbol" panose="05050102010706020507" pitchFamily="18" charset="2"/>
              </a:rPr>
              <a:t>] [n</a:t>
            </a:r>
            <a:r>
              <a:rPr lang="en-US" baseline="30000" dirty="0">
                <a:sym typeface="Symbol" panose="05050102010706020507" pitchFamily="18" charset="2"/>
              </a:rPr>
              <a:t>–</a:t>
            </a:r>
            <a:r>
              <a:rPr lang="en-US" dirty="0">
                <a:sym typeface="Symbol" panose="05050102010706020507" pitchFamily="18" charset="2"/>
              </a:rPr>
              <a:t>] / [</a:t>
            </a:r>
            <a:r>
              <a:rPr lang="en-US" dirty="0" err="1">
                <a:sym typeface="Symbol" panose="05050102010706020507" pitchFamily="18" charset="2"/>
              </a:rPr>
              <a:t>Hn</a:t>
            </a:r>
            <a:r>
              <a:rPr lang="en-US" dirty="0">
                <a:sym typeface="Symbol" panose="05050102010706020507" pitchFamily="18" charset="2"/>
              </a:rPr>
              <a:t>]</a:t>
            </a:r>
          </a:p>
          <a:p>
            <a:endParaRPr lang="en-US" sz="500" dirty="0">
              <a:sym typeface="Symbol" panose="05050102010706020507" pitchFamily="18" charset="2"/>
            </a:endParaRPr>
          </a:p>
          <a:p>
            <a:r>
              <a:rPr lang="en-US" dirty="0">
                <a:sym typeface="Symbol" panose="05050102010706020507" pitchFamily="18" charset="2"/>
              </a:rPr>
              <a:t>The value of </a:t>
            </a:r>
            <a:r>
              <a:rPr lang="en-US" dirty="0" err="1">
                <a:sym typeface="Symbol" panose="05050102010706020507" pitchFamily="18" charset="2"/>
              </a:rPr>
              <a:t>p</a:t>
            </a:r>
            <a:r>
              <a:rPr lang="en-US" i="1" dirty="0" err="1">
                <a:sym typeface="Symbol" panose="05050102010706020507" pitchFamily="18" charset="2"/>
              </a:rPr>
              <a:t>K</a:t>
            </a:r>
            <a:r>
              <a:rPr lang="en-US" baseline="-25000" dirty="0" err="1">
                <a:sym typeface="Symbol" panose="05050102010706020507" pitchFamily="18" charset="2"/>
              </a:rPr>
              <a:t>in</a:t>
            </a:r>
            <a:r>
              <a:rPr lang="en-US" baseline="-25000" dirty="0">
                <a:sym typeface="Symbol" panose="05050102010706020507" pitchFamily="18" charset="2"/>
              </a:rPr>
              <a:t> </a:t>
            </a:r>
            <a:r>
              <a:rPr lang="en-US" dirty="0">
                <a:sym typeface="Symbol" panose="05050102010706020507" pitchFamily="18" charset="2"/>
              </a:rPr>
              <a:t>determines the pH at which the indicator changes color A good indicator must have the following properties:</a:t>
            </a:r>
          </a:p>
          <a:p>
            <a:pPr lvl="1"/>
            <a:r>
              <a:rPr lang="en-US" dirty="0">
                <a:sym typeface="Symbol" panose="05050102010706020507" pitchFamily="18" charset="2"/>
              </a:rPr>
              <a:t>    1. Color change must be easily detected</a:t>
            </a:r>
          </a:p>
          <a:p>
            <a:pPr lvl="1"/>
            <a:r>
              <a:rPr lang="en-US" dirty="0">
                <a:sym typeface="Symbol" panose="05050102010706020507" pitchFamily="18" charset="2"/>
              </a:rPr>
              <a:t>    2. Color change must be rapid</a:t>
            </a:r>
          </a:p>
          <a:p>
            <a:pPr lvl="1"/>
            <a:r>
              <a:rPr lang="en-US" dirty="0">
                <a:sym typeface="Symbol" panose="05050102010706020507" pitchFamily="18" charset="2"/>
              </a:rPr>
              <a:t>    3. Indicator molecule must not react with the substance being titrated</a:t>
            </a:r>
          </a:p>
          <a:p>
            <a:pPr lvl="1"/>
            <a:r>
              <a:rPr lang="en-US" dirty="0">
                <a:sym typeface="Symbol" panose="05050102010706020507" pitchFamily="18" charset="2"/>
              </a:rPr>
              <a:t>    4. The indicator should have a </a:t>
            </a:r>
            <a:r>
              <a:rPr lang="en-US" dirty="0" err="1">
                <a:sym typeface="Symbol" panose="05050102010706020507" pitchFamily="18" charset="2"/>
              </a:rPr>
              <a:t>p</a:t>
            </a:r>
            <a:r>
              <a:rPr lang="en-US" i="1" dirty="0" err="1">
                <a:sym typeface="Symbol" panose="05050102010706020507" pitchFamily="18" charset="2"/>
              </a:rPr>
              <a:t>K</a:t>
            </a:r>
            <a:r>
              <a:rPr lang="en-US" baseline="-25000" dirty="0" err="1">
                <a:sym typeface="Symbol" panose="05050102010706020507" pitchFamily="18" charset="2"/>
              </a:rPr>
              <a:t>in</a:t>
            </a:r>
            <a:r>
              <a:rPr lang="en-US" baseline="-25000" dirty="0">
                <a:sym typeface="Symbol" panose="05050102010706020507" pitchFamily="18" charset="2"/>
              </a:rPr>
              <a:t> </a:t>
            </a:r>
            <a:r>
              <a:rPr lang="en-US" dirty="0">
                <a:sym typeface="Symbol" panose="05050102010706020507" pitchFamily="18" charset="2"/>
              </a:rPr>
              <a:t>that is within one pH unit of the expected pH at the equivalence point of the titration</a:t>
            </a:r>
          </a:p>
          <a:p>
            <a:pPr lvl="1"/>
            <a:endParaRPr lang="en-US" sz="600" dirty="0">
              <a:sym typeface="Symbol" panose="05050102010706020507" pitchFamily="18" charset="2"/>
            </a:endParaRPr>
          </a:p>
          <a:p>
            <a:r>
              <a:rPr lang="en-US" dirty="0">
                <a:sym typeface="Symbol" panose="05050102010706020507" pitchFamily="18" charset="2"/>
              </a:rPr>
              <a:t>•   Synthetic indicators have been developed that meet the above criteria and cover the entire pH range</a:t>
            </a:r>
            <a:endParaRPr lang="en-US" sz="500" dirty="0">
              <a:sym typeface="Symbol" panose="05050102010706020507" pitchFamily="18" charset="2"/>
            </a:endParaRPr>
          </a:p>
          <a:p>
            <a:r>
              <a:rPr lang="en-US" dirty="0">
                <a:sym typeface="Symbol" panose="05050102010706020507" pitchFamily="18" charset="2"/>
              </a:rPr>
              <a:t>•   An indicator does not change color abruptly at a particular pH but undergoes a pH titration like any other acid or base</a:t>
            </a:r>
          </a:p>
          <a:p>
            <a:endParaRPr lang="en-US" dirty="0"/>
          </a:p>
        </p:txBody>
      </p:sp>
    </p:spTree>
    <p:extLst>
      <p:ext uri="{BB962C8B-B14F-4D97-AF65-F5344CB8AC3E}">
        <p14:creationId xmlns:p14="http://schemas.microsoft.com/office/powerpoint/2010/main" val="5250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C57E6-AA7C-4D30-907F-7A1FE21496FB}" type="slidenum">
              <a:rPr lang="en-US"/>
              <a:pPr/>
              <a:t>54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4342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1C596-0A73-465D-B53B-357310B963CB}" type="slidenum">
              <a:rPr lang="en-US"/>
              <a:pPr/>
              <a:t>56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51255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8EA96-66F3-4512-B83C-81B2E268D8A3}" type="slidenum">
              <a:rPr lang="en-US"/>
              <a:pPr/>
              <a:t>57</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73461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7E70D-F876-4935-B22F-6AFBD947D20E}" type="slidenum">
              <a:rPr lang="en-US"/>
              <a:pPr/>
              <a:t>58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50498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00C87-F76E-4BF3-81E9-21B8316A6547}" type="slidenum">
              <a:rPr lang="en-US"/>
              <a:pPr/>
              <a:t>59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606773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977BEAC-7B60-446D-B5AD-C7472B8FEF2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15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ECBEF-2D5A-4A77-BBF2-3207D2B98513}" type="datetimeFigureOut">
              <a:rPr lang="en-IN" smtClean="0"/>
              <a:t>15-07-2021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313659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65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9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403275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74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15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64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22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359744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ECBEF-2D5A-4A77-BBF2-3207D2B98513}" type="datetimeFigureOut">
              <a:rPr lang="en-IN" smtClean="0"/>
              <a:t>15-07-2021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77BEAC-7B60-446D-B5AD-C7472B8FEF2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86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3ECBEF-2D5A-4A77-BBF2-3207D2B98513}" type="datetimeFigureOut">
              <a:rPr lang="en-IN" smtClean="0"/>
              <a:t>15-07-2021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331131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3ECBEF-2D5A-4A77-BBF2-3207D2B98513}" type="datetimeFigureOut">
              <a:rPr lang="en-IN" smtClean="0"/>
              <a:t>15-07-2021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977BEAC-7B60-446D-B5AD-C7472B8FEF2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1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3ECBEF-2D5A-4A77-BBF2-3207D2B98513}" type="datetimeFigureOut">
              <a:rPr lang="en-IN" smtClean="0"/>
              <a:t>15-07-2021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977BEAC-7B60-446D-B5AD-C7472B8FEF2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09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ECBEF-2D5A-4A77-BBF2-3207D2B98513}" type="datetimeFigureOut">
              <a:rPr lang="en-IN" smtClean="0"/>
              <a:t>15-07-2021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333420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ECBEF-2D5A-4A77-BBF2-3207D2B98513}" type="datetimeFigureOut">
              <a:rPr lang="en-IN" smtClean="0"/>
              <a:t>15-07-2021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77BEAC-7B60-446D-B5AD-C7472B8FEF2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0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ECBEF-2D5A-4A77-BBF2-3207D2B98513}" type="datetimeFigureOut">
              <a:rPr lang="en-IN" smtClean="0"/>
              <a:t>15-07-2021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77BEAC-7B60-446D-B5AD-C7472B8FEF2D}" type="slidenum">
              <a:rPr lang="en-IN" smtClean="0"/>
              <a:t>‹#›</a:t>
            </a:fld>
            <a:endParaRPr lang="en-IN"/>
          </a:p>
        </p:txBody>
      </p:sp>
    </p:spTree>
    <p:extLst>
      <p:ext uri="{BB962C8B-B14F-4D97-AF65-F5344CB8AC3E}">
        <p14:creationId xmlns:p14="http://schemas.microsoft.com/office/powerpoint/2010/main" val="69944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3ECBEF-2D5A-4A77-BBF2-3207D2B98513}" type="datetimeFigureOut">
              <a:rPr lang="en-IN" smtClean="0"/>
              <a:t>15-07-2021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77BEAC-7B60-446D-B5AD-C7472B8FEF2D}" type="slidenum">
              <a:rPr lang="en-IN" smtClean="0"/>
              <a:t>‹#›</a:t>
            </a:fld>
            <a:endParaRPr lang="en-IN"/>
          </a:p>
        </p:txBody>
      </p:sp>
    </p:spTree>
    <p:extLst>
      <p:ext uri="{BB962C8B-B14F-4D97-AF65-F5344CB8AC3E}">
        <p14:creationId xmlns:p14="http://schemas.microsoft.com/office/powerpoint/2010/main" val="1094621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yjus.com/chemistry/neutraliz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yjus.com/chemistry/oxidation-and-reduc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byjus.com/chemistry/oxidizing-ag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byjus.com/chemistry/precipitation-titr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byjus.com/chemistry/complexometric-tit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ideo" Target="file:///L:\CHEMISTRY\PowerPoint%202006\Acids%20PP\Acid%20Indicator.wm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6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hyperlink" Target="http://images.google.com/imgres?imgurl=http://www.funsci.com/fun3_en/acids/acids_01.jpg&amp;imgrefurl=http://www.funsci.com/fun3_en/acids/acids.htm&amp;h=294&amp;w=304&amp;sz=17&amp;hl=en&amp;start=1&amp;tbnid=PW71Yfkt-yvLCM:&amp;tbnh=112&amp;tbnw=116&amp;prev=/images?q=acids&amp;gbv=2&amp;hl%25"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hyperlink" Target="https://www.youtube.com/watch?v=lQ6FBA1HM3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4B2CCA9-22A1-4338-81B3-C4D9D82D57F6}"/>
              </a:ext>
            </a:extLst>
          </p:cNvPr>
          <p:cNvSpPr>
            <a:spLocks noGrp="1" noChangeArrowheads="1"/>
          </p:cNvSpPr>
          <p:nvPr>
            <p:ph idx="1"/>
          </p:nvPr>
        </p:nvSpPr>
        <p:spPr/>
        <p:txBody>
          <a:bodyPr rtlCol="0">
            <a:normAutofit/>
          </a:bodyPr>
          <a:lstStyle/>
          <a:p>
            <a:pPr marL="0" indent="0">
              <a:buClr>
                <a:schemeClr val="accent1">
                  <a:lumMod val="75000"/>
                </a:schemeClr>
              </a:buClr>
              <a:buNone/>
              <a:defRPr/>
            </a:pPr>
            <a:r>
              <a:rPr lang="en-US" sz="5400" dirty="0">
                <a:solidFill>
                  <a:schemeClr val="accent6">
                    <a:lumMod val="60000"/>
                    <a:lumOff val="40000"/>
                  </a:schemeClr>
                </a:solidFill>
                <a:latin typeface="Bahnschrift SemiLight Condensed" panose="020B0502040204020203" pitchFamily="34" charset="0"/>
              </a:rPr>
              <a:t>Mr. D. V. </a:t>
            </a:r>
            <a:r>
              <a:rPr lang="en-US" sz="5400" dirty="0" err="1">
                <a:solidFill>
                  <a:schemeClr val="accent6">
                    <a:lumMod val="60000"/>
                    <a:lumOff val="40000"/>
                  </a:schemeClr>
                </a:solidFill>
                <a:latin typeface="Bahnschrift SemiLight Condensed" panose="020B0502040204020203" pitchFamily="34" charset="0"/>
              </a:rPr>
              <a:t>Bondar</a:t>
            </a:r>
            <a:endParaRPr lang="en-US" sz="5400" dirty="0">
              <a:solidFill>
                <a:schemeClr val="accent6">
                  <a:lumMod val="60000"/>
                  <a:lumOff val="40000"/>
                </a:schemeClr>
              </a:solidFill>
              <a:latin typeface="Bahnschrift SemiLight Condensed" panose="020B0502040204020203" pitchFamily="34" charset="0"/>
            </a:endParaRPr>
          </a:p>
          <a:p>
            <a:pPr marL="0" indent="0">
              <a:buClr>
                <a:schemeClr val="accent1">
                  <a:lumMod val="75000"/>
                </a:schemeClr>
              </a:buClr>
              <a:buNone/>
              <a:defRPr/>
            </a:pPr>
            <a:r>
              <a:rPr lang="en-US" sz="5400" dirty="0">
                <a:solidFill>
                  <a:srgbClr val="FFC000"/>
                </a:solidFill>
                <a:cs typeface="Arial" pitchFamily="34" charset="0"/>
              </a:rPr>
              <a:t>Dept. Of Chemistry</a:t>
            </a:r>
          </a:p>
          <a:p>
            <a:pPr marL="0" indent="0">
              <a:buClr>
                <a:schemeClr val="accent1">
                  <a:lumMod val="75000"/>
                </a:schemeClr>
              </a:buClr>
              <a:buNone/>
              <a:defRPr/>
            </a:pPr>
            <a:r>
              <a:rPr lang="en-US" sz="5400" dirty="0" err="1">
                <a:solidFill>
                  <a:srgbClr val="FF0000"/>
                </a:solidFill>
              </a:rPr>
              <a:t>S.C.S.College</a:t>
            </a:r>
            <a:r>
              <a:rPr lang="en-US" sz="5400" dirty="0">
                <a:solidFill>
                  <a:srgbClr val="FF0000"/>
                </a:solidFill>
              </a:rPr>
              <a:t>, </a:t>
            </a:r>
            <a:r>
              <a:rPr lang="en-US" sz="5400" dirty="0" err="1">
                <a:solidFill>
                  <a:srgbClr val="FF0000"/>
                </a:solidFill>
              </a:rPr>
              <a:t>Omerga</a:t>
            </a:r>
            <a:r>
              <a:rPr lang="en-US" sz="5400" dirty="0">
                <a:solidFill>
                  <a:srgbClr val="FF0000"/>
                </a:solidFill>
              </a:rPr>
              <a:t>.</a:t>
            </a:r>
          </a:p>
        </p:txBody>
      </p:sp>
    </p:spTree>
    <p:extLst>
      <p:ext uri="{BB962C8B-B14F-4D97-AF65-F5344CB8AC3E}">
        <p14:creationId xmlns:p14="http://schemas.microsoft.com/office/powerpoint/2010/main" val="34289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5"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6"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8B52-FC9E-48D8-BDBB-3B59E300402E}"/>
              </a:ext>
            </a:extLst>
          </p:cNvPr>
          <p:cNvSpPr>
            <a:spLocks noGrp="1"/>
          </p:cNvSpPr>
          <p:nvPr>
            <p:ph type="title"/>
          </p:nvPr>
        </p:nvSpPr>
        <p:spPr/>
        <p:txBody>
          <a:bodyPr rtlCol="0"/>
          <a:lstStyle/>
          <a:p>
            <a:pPr>
              <a:defRPr/>
            </a:pPr>
            <a:r>
              <a:rPr lang="en-US" dirty="0">
                <a:ea typeface="+mj-ea"/>
                <a:cs typeface="+mj-cs"/>
              </a:rPr>
              <a:t>Procedure:</a:t>
            </a:r>
          </a:p>
        </p:txBody>
      </p:sp>
      <p:sp>
        <p:nvSpPr>
          <p:cNvPr id="21506" name="Rectangle 3">
            <a:extLst>
              <a:ext uri="{FF2B5EF4-FFF2-40B4-BE49-F238E27FC236}">
                <a16:creationId xmlns:a16="http://schemas.microsoft.com/office/drawing/2014/main" id="{C70248B8-421D-42C5-BC0D-57517664753D}"/>
              </a:ext>
            </a:extLst>
          </p:cNvPr>
          <p:cNvSpPr>
            <a:spLocks noGrp="1" noChangeArrowheads="1"/>
          </p:cNvSpPr>
          <p:nvPr>
            <p:ph idx="1"/>
          </p:nvPr>
        </p:nvSpPr>
        <p:spPr/>
        <p:txBody>
          <a:bodyPr/>
          <a:lstStyle/>
          <a:p>
            <a:pPr eaLnBrk="1" hangingPunct="1">
              <a:lnSpc>
                <a:spcPct val="90000"/>
              </a:lnSpc>
            </a:pPr>
            <a:r>
              <a:rPr lang="en-NZ" altLang="en-US"/>
              <a:t>Two solutions are used:</a:t>
            </a:r>
          </a:p>
          <a:p>
            <a:pPr lvl="1" eaLnBrk="1" hangingPunct="1">
              <a:lnSpc>
                <a:spcPct val="90000"/>
              </a:lnSpc>
            </a:pPr>
            <a:r>
              <a:rPr lang="en-NZ" altLang="en-US"/>
              <a:t>The solution of unknown concentration;</a:t>
            </a:r>
          </a:p>
          <a:p>
            <a:pPr lvl="1" eaLnBrk="1" hangingPunct="1">
              <a:lnSpc>
                <a:spcPct val="90000"/>
              </a:lnSpc>
            </a:pPr>
            <a:r>
              <a:rPr lang="en-NZ" altLang="en-US"/>
              <a:t>The solution of known concentration – this is also known as the </a:t>
            </a:r>
            <a:r>
              <a:rPr lang="en-NZ" altLang="en-US" b="1"/>
              <a:t>standard solution</a:t>
            </a:r>
          </a:p>
          <a:p>
            <a:pPr lvl="1" eaLnBrk="1" hangingPunct="1">
              <a:lnSpc>
                <a:spcPct val="90000"/>
              </a:lnSpc>
            </a:pPr>
            <a:endParaRPr lang="en-NZ" altLang="en-US" b="1"/>
          </a:p>
          <a:p>
            <a:pPr eaLnBrk="1" hangingPunct="1">
              <a:lnSpc>
                <a:spcPct val="90000"/>
              </a:lnSpc>
            </a:pPr>
            <a:r>
              <a:rPr lang="en-NZ" altLang="en-US" sz="2600"/>
              <a:t>Write a balanced equation for the reaction between your two chemicals</a:t>
            </a:r>
          </a:p>
          <a:p>
            <a:pPr eaLnBrk="1" hangingPunct="1">
              <a:lnSpc>
                <a:spcPct val="90000"/>
              </a:lnSpc>
            </a:pPr>
            <a:r>
              <a:rPr lang="en-NZ" altLang="en-US" sz="2600"/>
              <a:t>Clean all glassware to be used with distilled water. The pipettes and burettes will be rinsed with the solutions you are adding to them</a:t>
            </a:r>
            <a:endParaRPr lang="en-GB" altLang="en-US" sz="26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p:cNvSpPr>
            <a:spLocks noGrp="1"/>
          </p:cNvSpPr>
          <p:nvPr>
            <p:ph idx="1"/>
          </p:nvPr>
        </p:nvSpPr>
        <p:spPr>
          <a:xfrm>
            <a:off x="1636713" y="233363"/>
            <a:ext cx="8915400" cy="6248400"/>
          </a:xfrm>
        </p:spPr>
        <p:txBody>
          <a:bodyPr/>
          <a:lstStyle/>
          <a:p>
            <a:pPr algn="just" eaLnBrk="1" hangingPunct="1">
              <a:lnSpc>
                <a:spcPct val="150000"/>
              </a:lnSpc>
              <a:buFont typeface="Arial" panose="020B0604020202020204" pitchFamily="34" charset="0"/>
              <a:buNone/>
            </a:pPr>
            <a:r>
              <a:rPr lang="de-DE" altLang="en-US" b="1" dirty="0">
                <a:latin typeface="Arial" panose="020B0604020202020204" pitchFamily="34" charset="0"/>
                <a:cs typeface="Arial" panose="020B0604020202020204" pitchFamily="34" charset="0"/>
              </a:rPr>
              <a:t>Examples of redox indicators:</a:t>
            </a:r>
          </a:p>
          <a:p>
            <a:pPr algn="just" eaLnBrk="1" hangingPunct="1">
              <a:lnSpc>
                <a:spcPct val="150000"/>
              </a:lnSpc>
              <a:buFont typeface="Arial" panose="020B0604020202020204" pitchFamily="34" charset="0"/>
              <a:buNone/>
            </a:pPr>
            <a:r>
              <a:rPr lang="de-DE" altLang="en-US" b="1" dirty="0">
                <a:latin typeface="Arial" panose="020B0604020202020204" pitchFamily="34" charset="0"/>
                <a:cs typeface="Arial" panose="020B0604020202020204" pitchFamily="34" charset="0"/>
              </a:rPr>
              <a:t>1. Diphenylamine</a:t>
            </a:r>
            <a:r>
              <a:rPr lang="de-DE" altLang="en-US" dirty="0">
                <a:latin typeface="Arial" panose="020B0604020202020204" pitchFamily="34" charset="0"/>
                <a:cs typeface="Arial" panose="020B0604020202020204" pitchFamily="34" charset="0"/>
              </a:rPr>
              <a:t>: </a:t>
            </a:r>
            <a:r>
              <a:rPr lang="de-DE" altLang="en-US" sz="2400" dirty="0">
                <a:latin typeface="Arial" panose="020B0604020202020204" pitchFamily="34" charset="0"/>
                <a:cs typeface="Arial" panose="020B0604020202020204" pitchFamily="34" charset="0"/>
              </a:rPr>
              <a:t>Is a redox indicator</a:t>
            </a:r>
            <a:r>
              <a:rPr lang="de-DE" altLang="en-US" sz="2400" baseline="-25000" dirty="0">
                <a:latin typeface="Arial" panose="020B0604020202020204" pitchFamily="34" charset="0"/>
                <a:cs typeface="Arial" panose="020B0604020202020204" pitchFamily="34" charset="0"/>
              </a:rPr>
              <a:t>,</a:t>
            </a:r>
            <a:r>
              <a:rPr lang="de-DE" altLang="en-US" sz="2400" dirty="0">
                <a:latin typeface="Arial" panose="020B0604020202020204" pitchFamily="34" charset="0"/>
                <a:cs typeface="Arial" panose="020B0604020202020204" pitchFamily="34" charset="0"/>
              </a:rPr>
              <a:t> (E</a:t>
            </a:r>
            <a:r>
              <a:rPr lang="de-DE" altLang="en-US" sz="2400" baseline="-25000" dirty="0">
                <a:latin typeface="Arial" panose="020B0604020202020204" pitchFamily="34" charset="0"/>
                <a:cs typeface="Arial" panose="020B0604020202020204" pitchFamily="34" charset="0"/>
              </a:rPr>
              <a:t>0</a:t>
            </a:r>
            <a:r>
              <a:rPr lang="de-DE" altLang="en-US" sz="2400" dirty="0">
                <a:latin typeface="Arial" panose="020B0604020202020204" pitchFamily="34" charset="0"/>
                <a:cs typeface="Arial" panose="020B0604020202020204" pitchFamily="34" charset="0"/>
              </a:rPr>
              <a:t> = 0.76, n = 2)</a:t>
            </a:r>
          </a:p>
          <a:p>
            <a:pPr algn="just" eaLnBrk="1" hangingPunct="1">
              <a:lnSpc>
                <a:spcPct val="150000"/>
              </a:lnSpc>
              <a:buFont typeface="Wingdings" panose="05000000000000000000" pitchFamily="2" charset="2"/>
              <a:buChar char="Ø"/>
            </a:pPr>
            <a:r>
              <a:rPr lang="de-DE" altLang="en-US" sz="2400" dirty="0">
                <a:latin typeface="Arial" panose="020B0604020202020204" pitchFamily="34" charset="0"/>
                <a:cs typeface="Arial" panose="020B0604020202020204" pitchFamily="34" charset="0"/>
              </a:rPr>
              <a:t>Diphenylamine changes its color from the reduced form predominates </a:t>
            </a:r>
            <a:r>
              <a:rPr lang="de-DE" altLang="en-US" sz="2400" dirty="0">
                <a:solidFill>
                  <a:srgbClr val="FF0000"/>
                </a:solidFill>
                <a:latin typeface="Arial" panose="020B0604020202020204" pitchFamily="34" charset="0"/>
                <a:cs typeface="Arial" panose="020B0604020202020204" pitchFamily="34" charset="0"/>
              </a:rPr>
              <a:t>(colorless) </a:t>
            </a:r>
            <a:r>
              <a:rPr lang="de-DE" altLang="en-US" sz="2400" dirty="0">
                <a:latin typeface="Arial" panose="020B0604020202020204" pitchFamily="34" charset="0"/>
                <a:cs typeface="Arial" panose="020B0604020202020204" pitchFamily="34" charset="0"/>
              </a:rPr>
              <a:t>to the oxidized form predomintes </a:t>
            </a:r>
            <a:r>
              <a:rPr lang="de-DE" altLang="en-US" sz="2400" dirty="0">
                <a:solidFill>
                  <a:srgbClr val="FF0000"/>
                </a:solidFill>
                <a:latin typeface="Arial" panose="020B0604020202020204" pitchFamily="34" charset="0"/>
                <a:cs typeface="Arial" panose="020B0604020202020204" pitchFamily="34" charset="0"/>
              </a:rPr>
              <a:t>(blue-violet).</a:t>
            </a:r>
          </a:p>
          <a:p>
            <a:pPr algn="just" eaLnBrk="1" hangingPunct="1">
              <a:lnSpc>
                <a:spcPct val="150000"/>
              </a:lnSpc>
              <a:buFont typeface="Arial" panose="020B0604020202020204" pitchFamily="34" charset="0"/>
              <a:buNone/>
            </a:pPr>
            <a:r>
              <a:rPr lang="de-DE" altLang="en-US" sz="2400" b="1" dirty="0">
                <a:latin typeface="Arial" panose="020B0604020202020204" pitchFamily="34" charset="0"/>
                <a:cs typeface="Arial" panose="020B0604020202020204" pitchFamily="34" charset="0"/>
              </a:rPr>
              <a:t>Notes: </a:t>
            </a:r>
            <a:r>
              <a:rPr lang="de-DE" altLang="en-US" sz="2400" dirty="0">
                <a:latin typeface="Arial" panose="020B0604020202020204" pitchFamily="34" charset="0"/>
                <a:cs typeface="Arial" panose="020B0604020202020204" pitchFamily="34" charset="0"/>
              </a:rPr>
              <a:t>Diphenylamine (E</a:t>
            </a:r>
            <a:r>
              <a:rPr lang="de-DE" altLang="en-US" sz="2400" baseline="-25000" dirty="0">
                <a:latin typeface="Arial" panose="020B0604020202020204" pitchFamily="34" charset="0"/>
                <a:cs typeface="Arial" panose="020B0604020202020204" pitchFamily="34" charset="0"/>
              </a:rPr>
              <a:t>0</a:t>
            </a:r>
            <a:r>
              <a:rPr lang="de-DE" altLang="en-US" sz="2400" dirty="0">
                <a:latin typeface="Arial" panose="020B0604020202020204" pitchFamily="34" charset="0"/>
                <a:cs typeface="Arial" panose="020B0604020202020204" pitchFamily="34" charset="0"/>
              </a:rPr>
              <a:t> 0.76) is </a:t>
            </a:r>
            <a:r>
              <a:rPr lang="de-DE" altLang="en-US" sz="2400" u="sng" dirty="0">
                <a:latin typeface="Arial" panose="020B0604020202020204" pitchFamily="34" charset="0"/>
                <a:cs typeface="Arial" panose="020B0604020202020204" pitchFamily="34" charset="0"/>
              </a:rPr>
              <a:t>unsuitable</a:t>
            </a:r>
            <a:r>
              <a:rPr lang="de-DE" altLang="en-US" sz="2400" dirty="0">
                <a:latin typeface="Arial" panose="020B0604020202020204" pitchFamily="34" charset="0"/>
                <a:cs typeface="Arial" panose="020B0604020202020204" pitchFamily="34" charset="0"/>
              </a:rPr>
              <a:t> indicator for the determination of ferrous (E</a:t>
            </a:r>
            <a:r>
              <a:rPr lang="de-DE" altLang="en-US" sz="2400" baseline="-25000" dirty="0">
                <a:latin typeface="Arial" panose="020B0604020202020204" pitchFamily="34" charset="0"/>
                <a:cs typeface="Arial" panose="020B0604020202020204" pitchFamily="34" charset="0"/>
              </a:rPr>
              <a:t>0</a:t>
            </a:r>
            <a:r>
              <a:rPr lang="de-DE"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0.77) </a:t>
            </a:r>
            <a:r>
              <a:rPr lang="de-DE" altLang="en-US" sz="2400" dirty="0">
                <a:latin typeface="Arial" panose="020B0604020202020204" pitchFamily="34" charset="0"/>
                <a:cs typeface="Arial" panose="020B0604020202020204" pitchFamily="34" charset="0"/>
              </a:rPr>
              <a:t>with dichromate (</a:t>
            </a:r>
            <a:r>
              <a:rPr lang="en-US" altLang="en-US" sz="2400" dirty="0">
                <a:latin typeface="Arial" panose="020B0604020202020204" pitchFamily="34" charset="0"/>
                <a:cs typeface="Arial" panose="020B0604020202020204" pitchFamily="34" charset="0"/>
              </a:rPr>
              <a:t>E</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 Cr</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r>
              <a:rPr lang="en-US" altLang="en-US" sz="2400" baseline="-25000" dirty="0">
                <a:latin typeface="Arial" panose="020B0604020202020204" pitchFamily="34" charset="0"/>
                <a:cs typeface="Arial" panose="020B0604020202020204" pitchFamily="34" charset="0"/>
              </a:rPr>
              <a:t>7</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/Cr</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1.36).</a:t>
            </a:r>
            <a:r>
              <a:rPr lang="de-DE" altLang="en-US" sz="2400" dirty="0">
                <a:latin typeface="Arial" panose="020B0604020202020204" pitchFamily="34" charset="0"/>
                <a:cs typeface="Arial" panose="020B0604020202020204" pitchFamily="34" charset="0"/>
              </a:rPr>
              <a:t> This is because E</a:t>
            </a:r>
            <a:r>
              <a:rPr lang="de-DE" altLang="en-US" sz="2400" baseline="-25000" dirty="0">
                <a:latin typeface="Arial" panose="020B0604020202020204" pitchFamily="34" charset="0"/>
                <a:cs typeface="Arial" panose="020B0604020202020204" pitchFamily="34" charset="0"/>
              </a:rPr>
              <a:t>0</a:t>
            </a:r>
            <a:r>
              <a:rPr lang="de-DE" altLang="en-US" sz="2400" dirty="0">
                <a:latin typeface="Arial" panose="020B0604020202020204" pitchFamily="34" charset="0"/>
                <a:cs typeface="Arial" panose="020B0604020202020204" pitchFamily="34" charset="0"/>
              </a:rPr>
              <a:t> of </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and E</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 of diphenylamine are very close. </a:t>
            </a:r>
            <a:r>
              <a:rPr lang="de-DE" altLang="en-US" sz="2400" dirty="0">
                <a:latin typeface="Arial" panose="020B0604020202020204" pitchFamily="34" charset="0"/>
                <a:cs typeface="Arial" panose="020B0604020202020204" pitchFamily="34" charset="0"/>
              </a:rPr>
              <a:t>So we have to lower the oxidation potential of </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by adding PO</a:t>
            </a:r>
            <a:r>
              <a:rPr lang="en-US" altLang="en-US" sz="2400" baseline="-25000" dirty="0">
                <a:latin typeface="Arial" panose="020B0604020202020204" pitchFamily="34" charset="0"/>
                <a:cs typeface="Arial" panose="020B0604020202020204" pitchFamily="34" charset="0"/>
              </a:rPr>
              <a:t>4</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a:t>
            </a:r>
          </a:p>
          <a:p>
            <a:pPr algn="just" eaLnBrk="1" hangingPunct="1">
              <a:lnSpc>
                <a:spcPct val="150000"/>
              </a:lnSpc>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202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600201" y="228600"/>
            <a:ext cx="8829675" cy="1143000"/>
          </a:xfrm>
        </p:spPr>
        <p:txBody>
          <a:bodyPr>
            <a:normAutofit fontScale="90000"/>
          </a:bodyPr>
          <a:lstStyle/>
          <a:p>
            <a:pPr algn="l" eaLnBrk="1" hangingPunct="1"/>
            <a:br>
              <a:rPr lang="en-US" altLang="en-US" sz="2800" b="1" dirty="0"/>
            </a:br>
            <a:br>
              <a:rPr lang="en-US" altLang="en-US" sz="2800" b="1" dirty="0"/>
            </a:br>
            <a:br>
              <a:rPr lang="en-US" altLang="en-US" sz="2800" b="1" dirty="0"/>
            </a:br>
            <a:r>
              <a:rPr lang="en-US" altLang="en-US" sz="3100" b="1" dirty="0"/>
              <a:t>2. Ferroin: </a:t>
            </a:r>
            <a:r>
              <a:rPr lang="en-US" altLang="en-US" sz="2800" dirty="0">
                <a:latin typeface="Arial" panose="020B0604020202020204" pitchFamily="34" charset="0"/>
                <a:cs typeface="Arial" panose="020B0604020202020204" pitchFamily="34" charset="0"/>
              </a:rPr>
              <a:t>(E</a:t>
            </a:r>
            <a:r>
              <a:rPr lang="en-US" altLang="en-US" sz="2800" baseline="-25000" dirty="0">
                <a:latin typeface="Arial" panose="020B0604020202020204" pitchFamily="34" charset="0"/>
                <a:cs typeface="Arial" panose="020B0604020202020204" pitchFamily="34" charset="0"/>
              </a:rPr>
              <a:t>0</a:t>
            </a:r>
            <a:r>
              <a:rPr lang="en-US" altLang="en-US" sz="2800" dirty="0">
                <a:latin typeface="Arial" panose="020B0604020202020204" pitchFamily="34" charset="0"/>
                <a:cs typeface="Arial" panose="020B0604020202020204" pitchFamily="34" charset="0"/>
              </a:rPr>
              <a:t> = +1.06 V)</a:t>
            </a:r>
            <a:br>
              <a:rPr lang="en-US" altLang="en-US" sz="2800" dirty="0">
                <a:latin typeface="Arial" panose="020B0604020202020204" pitchFamily="34" charset="0"/>
                <a:cs typeface="Arial" panose="020B0604020202020204" pitchFamily="34" charset="0"/>
              </a:rPr>
            </a:br>
            <a:br>
              <a:rPr lang="en-US" altLang="en-US" sz="2800" dirty="0">
                <a:latin typeface="Arial" panose="020B0604020202020204" pitchFamily="34" charset="0"/>
                <a:cs typeface="Arial" panose="020B0604020202020204" pitchFamily="34" charset="0"/>
              </a:rPr>
            </a:br>
            <a:r>
              <a:rPr lang="de-DE" altLang="en-US" sz="2800" b="1" dirty="0"/>
              <a:t>It is ferrous (center atom) surrounded by 3 molecules of  </a:t>
            </a:r>
            <a:r>
              <a:rPr lang="en-US" altLang="en-US" sz="2800" b="1" dirty="0"/>
              <a:t>1,10 ortho phenanthroline </a:t>
            </a:r>
          </a:p>
        </p:txBody>
      </p:sp>
      <p:sp>
        <p:nvSpPr>
          <p:cNvPr id="8195" name="Content Placeholder 4"/>
          <p:cNvSpPr>
            <a:spLocks noGrp="1"/>
          </p:cNvSpPr>
          <p:nvPr>
            <p:ph idx="1"/>
          </p:nvPr>
        </p:nvSpPr>
        <p:spPr>
          <a:xfrm>
            <a:off x="1676400" y="2741030"/>
            <a:ext cx="8534400" cy="3230562"/>
          </a:xfrm>
        </p:spPr>
        <p:txBody>
          <a:bodyPr/>
          <a:lstStyle/>
          <a:p>
            <a:pPr eaLnBrk="1" hangingPunct="1">
              <a:buFont typeface="Wingdings" panose="05000000000000000000" pitchFamily="2" charset="2"/>
              <a:buChar char="Ø"/>
            </a:pPr>
            <a:r>
              <a:rPr lang="de-DE" altLang="en-US" sz="2400" dirty="0">
                <a:latin typeface="Arial" panose="020B0604020202020204" pitchFamily="34" charset="0"/>
                <a:cs typeface="Arial" panose="020B0604020202020204" pitchFamily="34" charset="0"/>
              </a:rPr>
              <a:t>It is intensely </a:t>
            </a:r>
            <a:r>
              <a:rPr lang="de-DE" altLang="en-US" sz="2400" dirty="0">
                <a:solidFill>
                  <a:srgbClr val="FF0000"/>
                </a:solidFill>
                <a:latin typeface="Arial" panose="020B0604020202020204" pitchFamily="34" charset="0"/>
                <a:cs typeface="Arial" panose="020B0604020202020204" pitchFamily="34" charset="0"/>
              </a:rPr>
              <a:t>red</a:t>
            </a:r>
            <a:r>
              <a:rPr lang="de-DE" altLang="en-US" sz="2400" dirty="0">
                <a:latin typeface="Arial" panose="020B0604020202020204" pitchFamily="34" charset="0"/>
                <a:cs typeface="Arial" panose="020B0604020202020204" pitchFamily="34" charset="0"/>
              </a:rPr>
              <a:t> and is converted by oxidation into the </a:t>
            </a:r>
            <a:r>
              <a:rPr lang="de-DE" altLang="en-US" sz="2400" dirty="0">
                <a:solidFill>
                  <a:srgbClr val="FF0000"/>
                </a:solidFill>
                <a:latin typeface="Arial" panose="020B0604020202020204" pitchFamily="34" charset="0"/>
                <a:cs typeface="Arial" panose="020B0604020202020204" pitchFamily="34" charset="0"/>
              </a:rPr>
              <a:t>pale blue </a:t>
            </a:r>
            <a:r>
              <a:rPr lang="de-DE" altLang="en-US" sz="2400" dirty="0">
                <a:latin typeface="Arial" panose="020B0604020202020204" pitchFamily="34" charset="0"/>
                <a:cs typeface="Arial" panose="020B0604020202020204" pitchFamily="34" charset="0"/>
              </a:rPr>
              <a:t>ferric complex (Ferrin).</a:t>
            </a:r>
          </a:p>
          <a:p>
            <a:pPr eaLnBrk="1" hangingPunct="1">
              <a:buFont typeface="Arial" panose="020B0604020202020204" pitchFamily="34" charset="0"/>
              <a:buNone/>
            </a:pPr>
            <a:endParaRPr lang="de-DE" altLang="en-US" sz="24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dirty="0">
                <a:latin typeface="Arial" panose="020B0604020202020204" pitchFamily="34" charset="0"/>
                <a:cs typeface="Arial" panose="020B0604020202020204" pitchFamily="34" charset="0"/>
              </a:rPr>
              <a:t>As E</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 = +1.06 V, It is an excellent indicator for titration involving Ce</a:t>
            </a:r>
            <a:r>
              <a:rPr lang="en-US" altLang="en-US" sz="2400" baseline="30000" dirty="0">
                <a:latin typeface="Arial" panose="020B0604020202020204" pitchFamily="34" charset="0"/>
                <a:cs typeface="Arial" panose="020B0604020202020204" pitchFamily="34" charset="0"/>
              </a:rPr>
              <a:t>4+ </a:t>
            </a:r>
            <a:r>
              <a:rPr lang="en-US" altLang="en-US" sz="2400" dirty="0">
                <a:latin typeface="Arial" panose="020B0604020202020204" pitchFamily="34" charset="0"/>
                <a:cs typeface="Arial" panose="020B0604020202020204" pitchFamily="34" charset="0"/>
              </a:rPr>
              <a:t>E</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 = +1.44 V. Only disadvantages that it is expensive.</a:t>
            </a:r>
          </a:p>
          <a:p>
            <a:pPr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1320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353729"/>
            <a:ext cx="9601196" cy="1303867"/>
          </a:xfrm>
        </p:spPr>
        <p:txBody>
          <a:bodyPr>
            <a:normAutofit/>
          </a:bodyPr>
          <a:lstStyle/>
          <a:p>
            <a:r>
              <a:rPr lang="en-US" sz="6600" dirty="0">
                <a:solidFill>
                  <a:srgbClr val="00B050"/>
                </a:solidFill>
              </a:rPr>
              <a:t>Thank you!</a:t>
            </a:r>
            <a:endParaRPr lang="en-IN" sz="6600" dirty="0">
              <a:solidFill>
                <a:srgbClr val="00B050"/>
              </a:solidFill>
            </a:endParaRPr>
          </a:p>
        </p:txBody>
      </p:sp>
    </p:spTree>
    <p:extLst>
      <p:ext uri="{BB962C8B-B14F-4D97-AF65-F5344CB8AC3E}">
        <p14:creationId xmlns:p14="http://schemas.microsoft.com/office/powerpoint/2010/main" val="345045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1" name="Picture 21" descr="Flask2">
            <a:extLst>
              <a:ext uri="{FF2B5EF4-FFF2-40B4-BE49-F238E27FC236}">
                <a16:creationId xmlns:a16="http://schemas.microsoft.com/office/drawing/2014/main" id="{8FF88DBC-D3ED-4FC3-8EF6-8529781F6CD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5338" y="5516564"/>
            <a:ext cx="70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Funnel">
            <a:extLst>
              <a:ext uri="{FF2B5EF4-FFF2-40B4-BE49-F238E27FC236}">
                <a16:creationId xmlns:a16="http://schemas.microsoft.com/office/drawing/2014/main" id="{D804EAA5-11D6-40E7-B8E5-B5B3D5D88C0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125" y="549275"/>
            <a:ext cx="12969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a:extLst>
              <a:ext uri="{FF2B5EF4-FFF2-40B4-BE49-F238E27FC236}">
                <a16:creationId xmlns:a16="http://schemas.microsoft.com/office/drawing/2014/main" id="{B2EAE60B-6809-439E-842B-A705C12C4287}"/>
              </a:ext>
            </a:extLst>
          </p:cNvPr>
          <p:cNvSpPr>
            <a:spLocks noGrp="1" noChangeArrowheads="1"/>
          </p:cNvSpPr>
          <p:nvPr>
            <p:ph type="title"/>
          </p:nvPr>
        </p:nvSpPr>
        <p:spPr/>
        <p:txBody>
          <a:bodyPr/>
          <a:lstStyle/>
          <a:p>
            <a:pPr eaLnBrk="1" hangingPunct="1"/>
            <a:r>
              <a:rPr lang="en-NZ" altLang="en-US"/>
              <a:t>    Process – The Setup</a:t>
            </a:r>
            <a:endParaRPr lang="en-GB" altLang="en-US"/>
          </a:p>
        </p:txBody>
      </p:sp>
      <p:sp>
        <p:nvSpPr>
          <p:cNvPr id="10243" name="Rectangle 3">
            <a:extLst>
              <a:ext uri="{FF2B5EF4-FFF2-40B4-BE49-F238E27FC236}">
                <a16:creationId xmlns:a16="http://schemas.microsoft.com/office/drawing/2014/main" id="{A34A8EA2-37C3-4A0D-9BFF-EFF294B3C3E4}"/>
              </a:ext>
            </a:extLst>
          </p:cNvPr>
          <p:cNvSpPr>
            <a:spLocks noGrp="1" noChangeArrowheads="1"/>
          </p:cNvSpPr>
          <p:nvPr>
            <p:ph idx="1"/>
          </p:nvPr>
        </p:nvSpPr>
        <p:spPr>
          <a:xfrm>
            <a:off x="1981200" y="1844675"/>
            <a:ext cx="5105400" cy="4464050"/>
          </a:xfrm>
        </p:spPr>
        <p:txBody>
          <a:bodyPr>
            <a:normAutofit lnSpcReduction="10000"/>
          </a:bodyPr>
          <a:lstStyle/>
          <a:p>
            <a:pPr eaLnBrk="1" hangingPunct="1">
              <a:lnSpc>
                <a:spcPct val="80000"/>
              </a:lnSpc>
            </a:pPr>
            <a:r>
              <a:rPr lang="en-NZ" altLang="en-US" sz="2400"/>
              <a:t>The burette is attached to a clamp stand above a conical flask</a:t>
            </a:r>
          </a:p>
          <a:p>
            <a:pPr eaLnBrk="1" hangingPunct="1">
              <a:lnSpc>
                <a:spcPct val="80000"/>
              </a:lnSpc>
            </a:pPr>
            <a:r>
              <a:rPr lang="en-NZ" altLang="en-US" sz="2400"/>
              <a:t>The burette is filled with one of the solutions (in this case a yellow standard solution)</a:t>
            </a:r>
          </a:p>
          <a:p>
            <a:pPr eaLnBrk="1" hangingPunct="1">
              <a:lnSpc>
                <a:spcPct val="80000"/>
              </a:lnSpc>
            </a:pPr>
            <a:r>
              <a:rPr lang="en-NZ" altLang="en-US" sz="2400"/>
              <a:t>A pipette is used to measure an aliquot of the other solution (in this case a purple solution of unknown concentration) into the conical flask</a:t>
            </a:r>
          </a:p>
          <a:p>
            <a:pPr eaLnBrk="1" hangingPunct="1">
              <a:lnSpc>
                <a:spcPct val="80000"/>
              </a:lnSpc>
            </a:pPr>
            <a:r>
              <a:rPr lang="en-NZ" altLang="en-US" sz="2400"/>
              <a:t>Prepare a number of flasks for repeat tests</a:t>
            </a:r>
          </a:p>
          <a:p>
            <a:pPr eaLnBrk="1" hangingPunct="1">
              <a:lnSpc>
                <a:spcPct val="80000"/>
              </a:lnSpc>
            </a:pPr>
            <a:r>
              <a:rPr lang="en-NZ" altLang="en-US" sz="2400"/>
              <a:t>Last, an indicator is added to the conical flask</a:t>
            </a:r>
            <a:endParaRPr lang="en-GB" altLang="en-US" sz="2400"/>
          </a:p>
        </p:txBody>
      </p:sp>
      <p:pic>
        <p:nvPicPr>
          <p:cNvPr id="10245" name="Picture 5" descr="Volumetric Flasks">
            <a:extLst>
              <a:ext uri="{FF2B5EF4-FFF2-40B4-BE49-F238E27FC236}">
                <a16:creationId xmlns:a16="http://schemas.microsoft.com/office/drawing/2014/main" id="{86F59A7C-D753-4AF4-9E1E-5E0B547C28C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7188" y="3933826"/>
            <a:ext cx="13335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Burette">
            <a:extLst>
              <a:ext uri="{FF2B5EF4-FFF2-40B4-BE49-F238E27FC236}">
                <a16:creationId xmlns:a16="http://schemas.microsoft.com/office/drawing/2014/main" id="{BDDBB645-E53B-4C2E-BAE0-A660783D45A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563" y="1265238"/>
            <a:ext cx="88106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eaker1">
            <a:extLst>
              <a:ext uri="{FF2B5EF4-FFF2-40B4-BE49-F238E27FC236}">
                <a16:creationId xmlns:a16="http://schemas.microsoft.com/office/drawing/2014/main" id="{D1F97AA0-15DA-4287-AE71-0BEDF81A6F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0713" y="5251450"/>
            <a:ext cx="11223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Line 18">
            <a:extLst>
              <a:ext uri="{FF2B5EF4-FFF2-40B4-BE49-F238E27FC236}">
                <a16:creationId xmlns:a16="http://schemas.microsoft.com/office/drawing/2014/main" id="{B0104CF5-4AF0-4E58-9F8D-1F6B3EDE4C52}"/>
              </a:ext>
            </a:extLst>
          </p:cNvPr>
          <p:cNvSpPr>
            <a:spLocks noChangeShapeType="1"/>
          </p:cNvSpPr>
          <p:nvPr/>
        </p:nvSpPr>
        <p:spPr bwMode="auto">
          <a:xfrm flipV="1">
            <a:off x="7462838" y="3789364"/>
            <a:ext cx="122555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259" name="Line 19">
            <a:extLst>
              <a:ext uri="{FF2B5EF4-FFF2-40B4-BE49-F238E27FC236}">
                <a16:creationId xmlns:a16="http://schemas.microsoft.com/office/drawing/2014/main" id="{82420076-CB3D-4AE7-BF60-3F20690688B1}"/>
              </a:ext>
            </a:extLst>
          </p:cNvPr>
          <p:cNvSpPr>
            <a:spLocks noChangeShapeType="1"/>
          </p:cNvSpPr>
          <p:nvPr/>
        </p:nvSpPr>
        <p:spPr bwMode="auto">
          <a:xfrm flipH="1">
            <a:off x="8832851" y="3573464"/>
            <a:ext cx="1008063" cy="2016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pic>
        <p:nvPicPr>
          <p:cNvPr id="10260" name="Picture 20" descr="Pipette2">
            <a:extLst>
              <a:ext uri="{FF2B5EF4-FFF2-40B4-BE49-F238E27FC236}">
                <a16:creationId xmlns:a16="http://schemas.microsoft.com/office/drawing/2014/main" id="{E86ED42C-F040-4DFC-8DCC-11919E02C1A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8176" y="1169989"/>
            <a:ext cx="10318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2" descr="Flask2">
            <a:extLst>
              <a:ext uri="{FF2B5EF4-FFF2-40B4-BE49-F238E27FC236}">
                <a16:creationId xmlns:a16="http://schemas.microsoft.com/office/drawing/2014/main" id="{BE336402-7E6D-4D45-9BB2-F1B39E4BA17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238" y="5516564"/>
            <a:ext cx="70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3" descr="Flask2">
            <a:extLst>
              <a:ext uri="{FF2B5EF4-FFF2-40B4-BE49-F238E27FC236}">
                <a16:creationId xmlns:a16="http://schemas.microsoft.com/office/drawing/2014/main" id="{89DC2E8A-6E52-42AE-9ED3-AEB8681D5AB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850" y="5516564"/>
            <a:ext cx="70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4" descr="Flask2">
            <a:extLst>
              <a:ext uri="{FF2B5EF4-FFF2-40B4-BE49-F238E27FC236}">
                <a16:creationId xmlns:a16="http://schemas.microsoft.com/office/drawing/2014/main" id="{89A5BCF2-DD73-4195-AF63-1A8C02C38F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750" y="5516564"/>
            <a:ext cx="70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anim calcmode="lin" valueType="num">
                                      <p:cBhvr>
                                        <p:cTn id="9" dur="500" fill="hold"/>
                                        <p:tgtEl>
                                          <p:spTgt spid="10246"/>
                                        </p:tgtEl>
                                        <p:attrNameLst>
                                          <p:attrName>ppt_w</p:attrName>
                                        </p:attrNameLst>
                                      </p:cBhvr>
                                      <p:tavLst>
                                        <p:tav tm="0">
                                          <p:val>
                                            <p:fltVal val="0"/>
                                          </p:val>
                                        </p:tav>
                                        <p:tav tm="100000">
                                          <p:val>
                                            <p:strVal val="#ppt_w"/>
                                          </p:val>
                                        </p:tav>
                                      </p:tavLst>
                                    </p:anim>
                                    <p:anim calcmode="lin" valueType="num">
                                      <p:cBhvr>
                                        <p:cTn id="10" dur="500" fill="hold"/>
                                        <p:tgtEl>
                                          <p:spTgt spid="10246"/>
                                        </p:tgtEl>
                                        <p:attrNameLst>
                                          <p:attrName>ppt_h</p:attrName>
                                        </p:attrNameLst>
                                      </p:cBhvr>
                                      <p:tavLst>
                                        <p:tav tm="0">
                                          <p:val>
                                            <p:fltVal val="0"/>
                                          </p:val>
                                        </p:tav>
                                        <p:tav tm="100000">
                                          <p:val>
                                            <p:strVal val="#ppt_h"/>
                                          </p:val>
                                        </p:tav>
                                      </p:tavLst>
                                    </p:anim>
                                    <p:animEffect transition="in" filter="fade">
                                      <p:cBhvr>
                                        <p:cTn id="11" dur="500"/>
                                        <p:tgtEl>
                                          <p:spTgt spid="10246"/>
                                        </p:tgtEl>
                                      </p:cBhvr>
                                    </p:animEffect>
                                  </p:childTnLst>
                                </p:cTn>
                              </p:par>
                              <p:par>
                                <p:cTn id="12" presetID="53" presetClass="entr" presetSubtype="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fltVal val="0"/>
                                          </p:val>
                                        </p:tav>
                                        <p:tav tm="100000">
                                          <p:val>
                                            <p:strVal val="#ppt_w"/>
                                          </p:val>
                                        </p:tav>
                                      </p:tavLst>
                                    </p:anim>
                                    <p:anim calcmode="lin" valueType="num">
                                      <p:cBhvr>
                                        <p:cTn id="15" dur="500" fill="hold"/>
                                        <p:tgtEl>
                                          <p:spTgt spid="10261"/>
                                        </p:tgtEl>
                                        <p:attrNameLst>
                                          <p:attrName>ppt_h</p:attrName>
                                        </p:attrNameLst>
                                      </p:cBhvr>
                                      <p:tavLst>
                                        <p:tav tm="0">
                                          <p:val>
                                            <p:fltVal val="0"/>
                                          </p:val>
                                        </p:tav>
                                        <p:tav tm="100000">
                                          <p:val>
                                            <p:strVal val="#ppt_h"/>
                                          </p:val>
                                        </p:tav>
                                      </p:tavLst>
                                    </p:anim>
                                    <p:animEffect transition="in" filter="fade">
                                      <p:cBhvr>
                                        <p:cTn id="16" dur="500"/>
                                        <p:tgtEl>
                                          <p:spTgt spid="102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childTnLst>
                                </p:cTn>
                              </p:par>
                              <p:par>
                                <p:cTn id="21" presetID="53" presetClass="entr" presetSubtype="0" fill="hold" nodeType="with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p:cTn id="23" dur="500" fill="hold"/>
                                        <p:tgtEl>
                                          <p:spTgt spid="10248"/>
                                        </p:tgtEl>
                                        <p:attrNameLst>
                                          <p:attrName>ppt_w</p:attrName>
                                        </p:attrNameLst>
                                      </p:cBhvr>
                                      <p:tavLst>
                                        <p:tav tm="0">
                                          <p:val>
                                            <p:fltVal val="0"/>
                                          </p:val>
                                        </p:tav>
                                        <p:tav tm="100000">
                                          <p:val>
                                            <p:strVal val="#ppt_w"/>
                                          </p:val>
                                        </p:tav>
                                      </p:tavLst>
                                    </p:anim>
                                    <p:anim calcmode="lin" valueType="num">
                                      <p:cBhvr>
                                        <p:cTn id="24" dur="500" fill="hold"/>
                                        <p:tgtEl>
                                          <p:spTgt spid="10248"/>
                                        </p:tgtEl>
                                        <p:attrNameLst>
                                          <p:attrName>ppt_h</p:attrName>
                                        </p:attrNameLst>
                                      </p:cBhvr>
                                      <p:tavLst>
                                        <p:tav tm="0">
                                          <p:val>
                                            <p:fltVal val="0"/>
                                          </p:val>
                                        </p:tav>
                                        <p:tav tm="100000">
                                          <p:val>
                                            <p:strVal val="#ppt_h"/>
                                          </p:val>
                                        </p:tav>
                                      </p:tavLst>
                                    </p:anim>
                                    <p:animEffect transition="in" filter="fade">
                                      <p:cBhvr>
                                        <p:cTn id="25" dur="500"/>
                                        <p:tgtEl>
                                          <p:spTgt spid="10248"/>
                                        </p:tgtEl>
                                      </p:cBhvr>
                                    </p:animEffect>
                                  </p:childTnLst>
                                </p:cTn>
                              </p:par>
                              <p:par>
                                <p:cTn id="26" presetID="53" presetClass="entr" presetSubtype="0" fill="hold" nodeType="withEffect">
                                  <p:stCondLst>
                                    <p:cond delay="0"/>
                                  </p:stCondLst>
                                  <p:childTnLst>
                                    <p:set>
                                      <p:cBhvr>
                                        <p:cTn id="27" dur="1" fill="hold">
                                          <p:stCondLst>
                                            <p:cond delay="0"/>
                                          </p:stCondLst>
                                        </p:cTn>
                                        <p:tgtEl>
                                          <p:spTgt spid="10245"/>
                                        </p:tgtEl>
                                        <p:attrNameLst>
                                          <p:attrName>style.visibility</p:attrName>
                                        </p:attrNameLst>
                                      </p:cBhvr>
                                      <p:to>
                                        <p:strVal val="visible"/>
                                      </p:to>
                                    </p:set>
                                    <p:anim calcmode="lin" valueType="num">
                                      <p:cBhvr>
                                        <p:cTn id="28" dur="500" fill="hold"/>
                                        <p:tgtEl>
                                          <p:spTgt spid="10245"/>
                                        </p:tgtEl>
                                        <p:attrNameLst>
                                          <p:attrName>ppt_w</p:attrName>
                                        </p:attrNameLst>
                                      </p:cBhvr>
                                      <p:tavLst>
                                        <p:tav tm="0">
                                          <p:val>
                                            <p:fltVal val="0"/>
                                          </p:val>
                                        </p:tav>
                                        <p:tav tm="100000">
                                          <p:val>
                                            <p:strVal val="#ppt_w"/>
                                          </p:val>
                                        </p:tav>
                                      </p:tavLst>
                                    </p:anim>
                                    <p:anim calcmode="lin" valueType="num">
                                      <p:cBhvr>
                                        <p:cTn id="29" dur="500" fill="hold"/>
                                        <p:tgtEl>
                                          <p:spTgt spid="10245"/>
                                        </p:tgtEl>
                                        <p:attrNameLst>
                                          <p:attrName>ppt_h</p:attrName>
                                        </p:attrNameLst>
                                      </p:cBhvr>
                                      <p:tavLst>
                                        <p:tav tm="0">
                                          <p:val>
                                            <p:fltVal val="0"/>
                                          </p:val>
                                        </p:tav>
                                        <p:tav tm="100000">
                                          <p:val>
                                            <p:strVal val="#ppt_h"/>
                                          </p:val>
                                        </p:tav>
                                      </p:tavLst>
                                    </p:anim>
                                    <p:animEffect transition="in" filter="fade">
                                      <p:cBhvr>
                                        <p:cTn id="30" dur="500"/>
                                        <p:tgtEl>
                                          <p:spTgt spid="10245"/>
                                        </p:tgtEl>
                                      </p:cBhvr>
                                    </p:animEffect>
                                  </p:childTnLst>
                                </p:cTn>
                              </p:par>
                              <p:par>
                                <p:cTn id="31" presetID="53" presetClass="entr" presetSubtype="0" fill="hold" nodeType="withEffect">
                                  <p:stCondLst>
                                    <p:cond delay="0"/>
                                  </p:stCondLst>
                                  <p:childTnLst>
                                    <p:set>
                                      <p:cBhvr>
                                        <p:cTn id="32" dur="1" fill="hold">
                                          <p:stCondLst>
                                            <p:cond delay="0"/>
                                          </p:stCondLst>
                                        </p:cTn>
                                        <p:tgtEl>
                                          <p:spTgt spid="10258"/>
                                        </p:tgtEl>
                                        <p:attrNameLst>
                                          <p:attrName>style.visibility</p:attrName>
                                        </p:attrNameLst>
                                      </p:cBhvr>
                                      <p:to>
                                        <p:strVal val="visible"/>
                                      </p:to>
                                    </p:set>
                                    <p:anim calcmode="lin" valueType="num">
                                      <p:cBhvr>
                                        <p:cTn id="33" dur="500" fill="hold"/>
                                        <p:tgtEl>
                                          <p:spTgt spid="10258"/>
                                        </p:tgtEl>
                                        <p:attrNameLst>
                                          <p:attrName>ppt_w</p:attrName>
                                        </p:attrNameLst>
                                      </p:cBhvr>
                                      <p:tavLst>
                                        <p:tav tm="0">
                                          <p:val>
                                            <p:fltVal val="0"/>
                                          </p:val>
                                        </p:tav>
                                        <p:tav tm="100000">
                                          <p:val>
                                            <p:strVal val="#ppt_w"/>
                                          </p:val>
                                        </p:tav>
                                      </p:tavLst>
                                    </p:anim>
                                    <p:anim calcmode="lin" valueType="num">
                                      <p:cBhvr>
                                        <p:cTn id="34" dur="500" fill="hold"/>
                                        <p:tgtEl>
                                          <p:spTgt spid="10258"/>
                                        </p:tgtEl>
                                        <p:attrNameLst>
                                          <p:attrName>ppt_h</p:attrName>
                                        </p:attrNameLst>
                                      </p:cBhvr>
                                      <p:tavLst>
                                        <p:tav tm="0">
                                          <p:val>
                                            <p:fltVal val="0"/>
                                          </p:val>
                                        </p:tav>
                                        <p:tav tm="100000">
                                          <p:val>
                                            <p:strVal val="#ppt_h"/>
                                          </p:val>
                                        </p:tav>
                                      </p:tavLst>
                                    </p:anim>
                                    <p:animEffect transition="in" filter="fade">
                                      <p:cBhvr>
                                        <p:cTn id="35" dur="500"/>
                                        <p:tgtEl>
                                          <p:spTgt spid="102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243">
                                            <p:txEl>
                                              <p:pRg st="2" end="2"/>
                                            </p:txEl>
                                          </p:spTgt>
                                        </p:tgtEl>
                                        <p:attrNameLst>
                                          <p:attrName>style.visibility</p:attrName>
                                        </p:attrNameLst>
                                      </p:cBhvr>
                                      <p:to>
                                        <p:strVal val="visible"/>
                                      </p:to>
                                    </p:set>
                                  </p:childTnLst>
                                </p:cTn>
                              </p:par>
                              <p:par>
                                <p:cTn id="40" presetID="53" presetClass="entr" presetSubtype="0" fill="hold" nodeType="withEffect">
                                  <p:stCondLst>
                                    <p:cond delay="0"/>
                                  </p:stCondLst>
                                  <p:childTnLst>
                                    <p:set>
                                      <p:cBhvr>
                                        <p:cTn id="41" dur="1" fill="hold">
                                          <p:stCondLst>
                                            <p:cond delay="0"/>
                                          </p:stCondLst>
                                        </p:cTn>
                                        <p:tgtEl>
                                          <p:spTgt spid="10249"/>
                                        </p:tgtEl>
                                        <p:attrNameLst>
                                          <p:attrName>style.visibility</p:attrName>
                                        </p:attrNameLst>
                                      </p:cBhvr>
                                      <p:to>
                                        <p:strVal val="visible"/>
                                      </p:to>
                                    </p:set>
                                    <p:anim calcmode="lin" valueType="num">
                                      <p:cBhvr>
                                        <p:cTn id="42" dur="500" fill="hold"/>
                                        <p:tgtEl>
                                          <p:spTgt spid="10249"/>
                                        </p:tgtEl>
                                        <p:attrNameLst>
                                          <p:attrName>ppt_w</p:attrName>
                                        </p:attrNameLst>
                                      </p:cBhvr>
                                      <p:tavLst>
                                        <p:tav tm="0">
                                          <p:val>
                                            <p:fltVal val="0"/>
                                          </p:val>
                                        </p:tav>
                                        <p:tav tm="100000">
                                          <p:val>
                                            <p:strVal val="#ppt_w"/>
                                          </p:val>
                                        </p:tav>
                                      </p:tavLst>
                                    </p:anim>
                                    <p:anim calcmode="lin" valueType="num">
                                      <p:cBhvr>
                                        <p:cTn id="43" dur="500" fill="hold"/>
                                        <p:tgtEl>
                                          <p:spTgt spid="10249"/>
                                        </p:tgtEl>
                                        <p:attrNameLst>
                                          <p:attrName>ppt_h</p:attrName>
                                        </p:attrNameLst>
                                      </p:cBhvr>
                                      <p:tavLst>
                                        <p:tav tm="0">
                                          <p:val>
                                            <p:fltVal val="0"/>
                                          </p:val>
                                        </p:tav>
                                        <p:tav tm="100000">
                                          <p:val>
                                            <p:strVal val="#ppt_h"/>
                                          </p:val>
                                        </p:tav>
                                      </p:tavLst>
                                    </p:anim>
                                    <p:animEffect transition="in" filter="fade">
                                      <p:cBhvr>
                                        <p:cTn id="44" dur="500"/>
                                        <p:tgtEl>
                                          <p:spTgt spid="10249"/>
                                        </p:tgtEl>
                                      </p:cBhvr>
                                    </p:animEffect>
                                  </p:childTnLst>
                                </p:cTn>
                              </p:par>
                              <p:par>
                                <p:cTn id="45" presetID="53" presetClass="entr" presetSubtype="0" fill="hold" nodeType="withEffect">
                                  <p:stCondLst>
                                    <p:cond delay="0"/>
                                  </p:stCondLst>
                                  <p:childTnLst>
                                    <p:set>
                                      <p:cBhvr>
                                        <p:cTn id="46" dur="1" fill="hold">
                                          <p:stCondLst>
                                            <p:cond delay="0"/>
                                          </p:stCondLst>
                                        </p:cTn>
                                        <p:tgtEl>
                                          <p:spTgt spid="10260"/>
                                        </p:tgtEl>
                                        <p:attrNameLst>
                                          <p:attrName>style.visibility</p:attrName>
                                        </p:attrNameLst>
                                      </p:cBhvr>
                                      <p:to>
                                        <p:strVal val="visible"/>
                                      </p:to>
                                    </p:set>
                                    <p:anim calcmode="lin" valueType="num">
                                      <p:cBhvr>
                                        <p:cTn id="47" dur="500" fill="hold"/>
                                        <p:tgtEl>
                                          <p:spTgt spid="10260"/>
                                        </p:tgtEl>
                                        <p:attrNameLst>
                                          <p:attrName>ppt_w</p:attrName>
                                        </p:attrNameLst>
                                      </p:cBhvr>
                                      <p:tavLst>
                                        <p:tav tm="0">
                                          <p:val>
                                            <p:fltVal val="0"/>
                                          </p:val>
                                        </p:tav>
                                        <p:tav tm="100000">
                                          <p:val>
                                            <p:strVal val="#ppt_w"/>
                                          </p:val>
                                        </p:tav>
                                      </p:tavLst>
                                    </p:anim>
                                    <p:anim calcmode="lin" valueType="num">
                                      <p:cBhvr>
                                        <p:cTn id="48" dur="500" fill="hold"/>
                                        <p:tgtEl>
                                          <p:spTgt spid="10260"/>
                                        </p:tgtEl>
                                        <p:attrNameLst>
                                          <p:attrName>ppt_h</p:attrName>
                                        </p:attrNameLst>
                                      </p:cBhvr>
                                      <p:tavLst>
                                        <p:tav tm="0">
                                          <p:val>
                                            <p:fltVal val="0"/>
                                          </p:val>
                                        </p:tav>
                                        <p:tav tm="100000">
                                          <p:val>
                                            <p:strVal val="#ppt_h"/>
                                          </p:val>
                                        </p:tav>
                                      </p:tavLst>
                                    </p:anim>
                                    <p:animEffect transition="in" filter="fade">
                                      <p:cBhvr>
                                        <p:cTn id="49" dur="500"/>
                                        <p:tgtEl>
                                          <p:spTgt spid="1026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243">
                                            <p:txEl>
                                              <p:pRg st="3" end="3"/>
                                            </p:txEl>
                                          </p:spTgt>
                                        </p:tgtEl>
                                        <p:attrNameLst>
                                          <p:attrName>style.visibility</p:attrName>
                                        </p:attrNameLst>
                                      </p:cBhvr>
                                      <p:to>
                                        <p:strVal val="visible"/>
                                      </p:to>
                                    </p:set>
                                  </p:childTnLst>
                                </p:cTn>
                              </p:par>
                              <p:par>
                                <p:cTn id="54" presetID="53" presetClass="entr" presetSubtype="0" fill="hold" nodeType="withEffect">
                                  <p:stCondLst>
                                    <p:cond delay="0"/>
                                  </p:stCondLst>
                                  <p:childTnLst>
                                    <p:set>
                                      <p:cBhvr>
                                        <p:cTn id="55" dur="1" fill="hold">
                                          <p:stCondLst>
                                            <p:cond delay="0"/>
                                          </p:stCondLst>
                                        </p:cTn>
                                        <p:tgtEl>
                                          <p:spTgt spid="10259"/>
                                        </p:tgtEl>
                                        <p:attrNameLst>
                                          <p:attrName>style.visibility</p:attrName>
                                        </p:attrNameLst>
                                      </p:cBhvr>
                                      <p:to>
                                        <p:strVal val="visible"/>
                                      </p:to>
                                    </p:set>
                                    <p:anim calcmode="lin" valueType="num">
                                      <p:cBhvr>
                                        <p:cTn id="56" dur="500" fill="hold"/>
                                        <p:tgtEl>
                                          <p:spTgt spid="10259"/>
                                        </p:tgtEl>
                                        <p:attrNameLst>
                                          <p:attrName>ppt_w</p:attrName>
                                        </p:attrNameLst>
                                      </p:cBhvr>
                                      <p:tavLst>
                                        <p:tav tm="0">
                                          <p:val>
                                            <p:fltVal val="0"/>
                                          </p:val>
                                        </p:tav>
                                        <p:tav tm="100000">
                                          <p:val>
                                            <p:strVal val="#ppt_w"/>
                                          </p:val>
                                        </p:tav>
                                      </p:tavLst>
                                    </p:anim>
                                    <p:anim calcmode="lin" valueType="num">
                                      <p:cBhvr>
                                        <p:cTn id="57" dur="500" fill="hold"/>
                                        <p:tgtEl>
                                          <p:spTgt spid="10259"/>
                                        </p:tgtEl>
                                        <p:attrNameLst>
                                          <p:attrName>ppt_h</p:attrName>
                                        </p:attrNameLst>
                                      </p:cBhvr>
                                      <p:tavLst>
                                        <p:tav tm="0">
                                          <p:val>
                                            <p:fltVal val="0"/>
                                          </p:val>
                                        </p:tav>
                                        <p:tav tm="100000">
                                          <p:val>
                                            <p:strVal val="#ppt_h"/>
                                          </p:val>
                                        </p:tav>
                                      </p:tavLst>
                                    </p:anim>
                                    <p:animEffect transition="in" filter="fade">
                                      <p:cBhvr>
                                        <p:cTn id="58" dur="500"/>
                                        <p:tgtEl>
                                          <p:spTgt spid="10259"/>
                                        </p:tgtEl>
                                      </p:cBhvr>
                                    </p:animEffect>
                                  </p:childTnLst>
                                </p:cTn>
                              </p:par>
                            </p:childTnLst>
                          </p:cTn>
                        </p:par>
                        <p:par>
                          <p:cTn id="59" fill="hold" nodeType="afterGroup">
                            <p:stCondLst>
                              <p:cond delay="500"/>
                            </p:stCondLst>
                            <p:childTnLst>
                              <p:par>
                                <p:cTn id="60" presetID="53" presetClass="entr" presetSubtype="0" fill="hold" nodeType="afterEffect">
                                  <p:stCondLst>
                                    <p:cond delay="0"/>
                                  </p:stCondLst>
                                  <p:childTnLst>
                                    <p:set>
                                      <p:cBhvr>
                                        <p:cTn id="61" dur="1" fill="hold">
                                          <p:stCondLst>
                                            <p:cond delay="0"/>
                                          </p:stCondLst>
                                        </p:cTn>
                                        <p:tgtEl>
                                          <p:spTgt spid="10262"/>
                                        </p:tgtEl>
                                        <p:attrNameLst>
                                          <p:attrName>style.visibility</p:attrName>
                                        </p:attrNameLst>
                                      </p:cBhvr>
                                      <p:to>
                                        <p:strVal val="visible"/>
                                      </p:to>
                                    </p:set>
                                    <p:anim calcmode="lin" valueType="num">
                                      <p:cBhvr>
                                        <p:cTn id="62" dur="500" fill="hold"/>
                                        <p:tgtEl>
                                          <p:spTgt spid="10262"/>
                                        </p:tgtEl>
                                        <p:attrNameLst>
                                          <p:attrName>ppt_w</p:attrName>
                                        </p:attrNameLst>
                                      </p:cBhvr>
                                      <p:tavLst>
                                        <p:tav tm="0">
                                          <p:val>
                                            <p:fltVal val="0"/>
                                          </p:val>
                                        </p:tav>
                                        <p:tav tm="100000">
                                          <p:val>
                                            <p:strVal val="#ppt_w"/>
                                          </p:val>
                                        </p:tav>
                                      </p:tavLst>
                                    </p:anim>
                                    <p:anim calcmode="lin" valueType="num">
                                      <p:cBhvr>
                                        <p:cTn id="63" dur="500" fill="hold"/>
                                        <p:tgtEl>
                                          <p:spTgt spid="10262"/>
                                        </p:tgtEl>
                                        <p:attrNameLst>
                                          <p:attrName>ppt_h</p:attrName>
                                        </p:attrNameLst>
                                      </p:cBhvr>
                                      <p:tavLst>
                                        <p:tav tm="0">
                                          <p:val>
                                            <p:fltVal val="0"/>
                                          </p:val>
                                        </p:tav>
                                        <p:tav tm="100000">
                                          <p:val>
                                            <p:strVal val="#ppt_h"/>
                                          </p:val>
                                        </p:tav>
                                      </p:tavLst>
                                    </p:anim>
                                    <p:animEffect transition="in" filter="fade">
                                      <p:cBhvr>
                                        <p:cTn id="64" dur="500"/>
                                        <p:tgtEl>
                                          <p:spTgt spid="10262"/>
                                        </p:tgtEl>
                                      </p:cBhvr>
                                    </p:animEffect>
                                  </p:childTnLst>
                                </p:cTn>
                              </p:par>
                            </p:childTnLst>
                          </p:cTn>
                        </p:par>
                        <p:par>
                          <p:cTn id="65" fill="hold" nodeType="afterGroup">
                            <p:stCondLst>
                              <p:cond delay="1000"/>
                            </p:stCondLst>
                            <p:childTnLst>
                              <p:par>
                                <p:cTn id="66" presetID="53" presetClass="entr" presetSubtype="0" fill="hold" nodeType="afterEffect">
                                  <p:stCondLst>
                                    <p:cond delay="0"/>
                                  </p:stCondLst>
                                  <p:childTnLst>
                                    <p:set>
                                      <p:cBhvr>
                                        <p:cTn id="67" dur="1" fill="hold">
                                          <p:stCondLst>
                                            <p:cond delay="0"/>
                                          </p:stCondLst>
                                        </p:cTn>
                                        <p:tgtEl>
                                          <p:spTgt spid="10263"/>
                                        </p:tgtEl>
                                        <p:attrNameLst>
                                          <p:attrName>style.visibility</p:attrName>
                                        </p:attrNameLst>
                                      </p:cBhvr>
                                      <p:to>
                                        <p:strVal val="visible"/>
                                      </p:to>
                                    </p:set>
                                    <p:anim calcmode="lin" valueType="num">
                                      <p:cBhvr>
                                        <p:cTn id="68" dur="500" fill="hold"/>
                                        <p:tgtEl>
                                          <p:spTgt spid="10263"/>
                                        </p:tgtEl>
                                        <p:attrNameLst>
                                          <p:attrName>ppt_w</p:attrName>
                                        </p:attrNameLst>
                                      </p:cBhvr>
                                      <p:tavLst>
                                        <p:tav tm="0">
                                          <p:val>
                                            <p:fltVal val="0"/>
                                          </p:val>
                                        </p:tav>
                                        <p:tav tm="100000">
                                          <p:val>
                                            <p:strVal val="#ppt_w"/>
                                          </p:val>
                                        </p:tav>
                                      </p:tavLst>
                                    </p:anim>
                                    <p:anim calcmode="lin" valueType="num">
                                      <p:cBhvr>
                                        <p:cTn id="69" dur="500" fill="hold"/>
                                        <p:tgtEl>
                                          <p:spTgt spid="10263"/>
                                        </p:tgtEl>
                                        <p:attrNameLst>
                                          <p:attrName>ppt_h</p:attrName>
                                        </p:attrNameLst>
                                      </p:cBhvr>
                                      <p:tavLst>
                                        <p:tav tm="0">
                                          <p:val>
                                            <p:fltVal val="0"/>
                                          </p:val>
                                        </p:tav>
                                        <p:tav tm="100000">
                                          <p:val>
                                            <p:strVal val="#ppt_h"/>
                                          </p:val>
                                        </p:tav>
                                      </p:tavLst>
                                    </p:anim>
                                    <p:animEffect transition="in" filter="fade">
                                      <p:cBhvr>
                                        <p:cTn id="70" dur="500"/>
                                        <p:tgtEl>
                                          <p:spTgt spid="10263"/>
                                        </p:tgtEl>
                                      </p:cBhvr>
                                    </p:animEffect>
                                  </p:childTnLst>
                                </p:cTn>
                              </p:par>
                            </p:childTnLst>
                          </p:cTn>
                        </p:par>
                        <p:par>
                          <p:cTn id="71" fill="hold" nodeType="afterGroup">
                            <p:stCondLst>
                              <p:cond delay="1500"/>
                            </p:stCondLst>
                            <p:childTnLst>
                              <p:par>
                                <p:cTn id="72" presetID="53" presetClass="entr" presetSubtype="0" fill="hold" nodeType="afterEffect">
                                  <p:stCondLst>
                                    <p:cond delay="0"/>
                                  </p:stCondLst>
                                  <p:childTnLst>
                                    <p:set>
                                      <p:cBhvr>
                                        <p:cTn id="73" dur="1" fill="hold">
                                          <p:stCondLst>
                                            <p:cond delay="0"/>
                                          </p:stCondLst>
                                        </p:cTn>
                                        <p:tgtEl>
                                          <p:spTgt spid="10264"/>
                                        </p:tgtEl>
                                        <p:attrNameLst>
                                          <p:attrName>style.visibility</p:attrName>
                                        </p:attrNameLst>
                                      </p:cBhvr>
                                      <p:to>
                                        <p:strVal val="visible"/>
                                      </p:to>
                                    </p:set>
                                    <p:anim calcmode="lin" valueType="num">
                                      <p:cBhvr>
                                        <p:cTn id="74" dur="500" fill="hold"/>
                                        <p:tgtEl>
                                          <p:spTgt spid="10264"/>
                                        </p:tgtEl>
                                        <p:attrNameLst>
                                          <p:attrName>ppt_w</p:attrName>
                                        </p:attrNameLst>
                                      </p:cBhvr>
                                      <p:tavLst>
                                        <p:tav tm="0">
                                          <p:val>
                                            <p:fltVal val="0"/>
                                          </p:val>
                                        </p:tav>
                                        <p:tav tm="100000">
                                          <p:val>
                                            <p:strVal val="#ppt_w"/>
                                          </p:val>
                                        </p:tav>
                                      </p:tavLst>
                                    </p:anim>
                                    <p:anim calcmode="lin" valueType="num">
                                      <p:cBhvr>
                                        <p:cTn id="75" dur="500" fill="hold"/>
                                        <p:tgtEl>
                                          <p:spTgt spid="10264"/>
                                        </p:tgtEl>
                                        <p:attrNameLst>
                                          <p:attrName>ppt_h</p:attrName>
                                        </p:attrNameLst>
                                      </p:cBhvr>
                                      <p:tavLst>
                                        <p:tav tm="0">
                                          <p:val>
                                            <p:fltVal val="0"/>
                                          </p:val>
                                        </p:tav>
                                        <p:tav tm="100000">
                                          <p:val>
                                            <p:strVal val="#ppt_h"/>
                                          </p:val>
                                        </p:tav>
                                      </p:tavLst>
                                    </p:anim>
                                    <p:animEffect transition="in" filter="fade">
                                      <p:cBhvr>
                                        <p:cTn id="76" dur="500"/>
                                        <p:tgtEl>
                                          <p:spTgt spid="1026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6" descr="Burette1b">
            <a:extLst>
              <a:ext uri="{FF2B5EF4-FFF2-40B4-BE49-F238E27FC236}">
                <a16:creationId xmlns:a16="http://schemas.microsoft.com/office/drawing/2014/main" id="{20FD5045-C5FE-47D1-B79A-ED989EA125B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5" y="76201"/>
            <a:ext cx="13144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563D94CA-BD67-43B0-AC0C-9033344C3184}"/>
              </a:ext>
            </a:extLst>
          </p:cNvPr>
          <p:cNvSpPr>
            <a:spLocks noGrp="1" noChangeArrowheads="1"/>
          </p:cNvSpPr>
          <p:nvPr>
            <p:ph type="title"/>
          </p:nvPr>
        </p:nvSpPr>
        <p:spPr/>
        <p:txBody>
          <a:bodyPr/>
          <a:lstStyle/>
          <a:p>
            <a:pPr eaLnBrk="1" hangingPunct="1"/>
            <a:r>
              <a:rPr lang="en-NZ" altLang="en-US"/>
              <a:t>     Process – The Titration</a:t>
            </a:r>
            <a:endParaRPr lang="en-GB" altLang="en-US"/>
          </a:p>
        </p:txBody>
      </p:sp>
      <p:sp>
        <p:nvSpPr>
          <p:cNvPr id="12291" name="Rectangle 3">
            <a:extLst>
              <a:ext uri="{FF2B5EF4-FFF2-40B4-BE49-F238E27FC236}">
                <a16:creationId xmlns:a16="http://schemas.microsoft.com/office/drawing/2014/main" id="{6441209C-E8E3-46D0-8DDD-653878C835B1}"/>
              </a:ext>
            </a:extLst>
          </p:cNvPr>
          <p:cNvSpPr>
            <a:spLocks noGrp="1" noChangeArrowheads="1"/>
          </p:cNvSpPr>
          <p:nvPr>
            <p:ph idx="1"/>
          </p:nvPr>
        </p:nvSpPr>
        <p:spPr>
          <a:xfrm>
            <a:off x="1981201" y="1828801"/>
            <a:ext cx="5915025" cy="4111625"/>
          </a:xfrm>
        </p:spPr>
        <p:txBody>
          <a:bodyPr>
            <a:normAutofit lnSpcReduction="10000"/>
          </a:bodyPr>
          <a:lstStyle/>
          <a:p>
            <a:pPr eaLnBrk="1" hangingPunct="1">
              <a:lnSpc>
                <a:spcPct val="80000"/>
              </a:lnSpc>
            </a:pPr>
            <a:r>
              <a:rPr lang="en-NZ" altLang="en-US" sz="2400"/>
              <a:t>Read the initial level of liquid in the burette</a:t>
            </a:r>
          </a:p>
          <a:p>
            <a:pPr eaLnBrk="1" hangingPunct="1">
              <a:lnSpc>
                <a:spcPct val="80000"/>
              </a:lnSpc>
            </a:pPr>
            <a:r>
              <a:rPr lang="en-NZ" altLang="en-US" sz="2400">
                <a:solidFill>
                  <a:srgbClr val="2F2B20"/>
                </a:solidFill>
              </a:rPr>
              <a:t>Turn the tap to start pouring out liquid of the burette into the flask. Swirl the flask continuously. When the indicator begins to change colour slow the flow.</a:t>
            </a:r>
          </a:p>
          <a:p>
            <a:pPr eaLnBrk="1" hangingPunct="1">
              <a:lnSpc>
                <a:spcPct val="80000"/>
              </a:lnSpc>
            </a:pPr>
            <a:r>
              <a:rPr lang="en-NZ" altLang="en-US" sz="2400"/>
              <a:t>When the colour changes permanently, stop the flow and read the final volume. The volume change needs to be calculated (and written down). This volume is called a </a:t>
            </a:r>
            <a:r>
              <a:rPr lang="en-NZ" altLang="en-US" sz="2400">
                <a:solidFill>
                  <a:srgbClr val="FF0000"/>
                </a:solidFill>
              </a:rPr>
              <a:t>titre</a:t>
            </a:r>
          </a:p>
          <a:p>
            <a:pPr eaLnBrk="1" hangingPunct="1">
              <a:lnSpc>
                <a:spcPct val="80000"/>
              </a:lnSpc>
            </a:pPr>
            <a:r>
              <a:rPr lang="en-NZ" altLang="en-US" sz="2400"/>
              <a:t>Repeat the titration with a new flask now that you know the ‘</a:t>
            </a:r>
            <a:r>
              <a:rPr lang="en-NZ" altLang="ja-JP" sz="2400">
                <a:solidFill>
                  <a:srgbClr val="FF0000"/>
                </a:solidFill>
              </a:rPr>
              <a:t>rough</a:t>
            </a:r>
            <a:r>
              <a:rPr lang="en-NZ" altLang="en-US" sz="2400"/>
              <a:t>’</a:t>
            </a:r>
            <a:r>
              <a:rPr lang="en-NZ" altLang="ja-JP" sz="2400"/>
              <a:t> volume required. Repeat until you get precise results</a:t>
            </a:r>
          </a:p>
          <a:p>
            <a:pPr eaLnBrk="1" hangingPunct="1">
              <a:lnSpc>
                <a:spcPct val="80000"/>
              </a:lnSpc>
            </a:pPr>
            <a:endParaRPr lang="en-GB" altLang="en-US" sz="2400"/>
          </a:p>
        </p:txBody>
      </p:sp>
      <p:pic>
        <p:nvPicPr>
          <p:cNvPr id="23556" name="Picture 4" descr="Flask3">
            <a:extLst>
              <a:ext uri="{FF2B5EF4-FFF2-40B4-BE49-F238E27FC236}">
                <a16:creationId xmlns:a16="http://schemas.microsoft.com/office/drawing/2014/main" id="{5ABEAA19-95DE-47A0-86BD-0116CECC993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4426" y="5260975"/>
            <a:ext cx="9620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Burette1a">
            <a:extLst>
              <a:ext uri="{FF2B5EF4-FFF2-40B4-BE49-F238E27FC236}">
                <a16:creationId xmlns:a16="http://schemas.microsoft.com/office/drawing/2014/main" id="{6C80AB0C-2BFB-40F9-9CBB-59252250702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5" y="76201"/>
            <a:ext cx="13144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Flask2">
            <a:extLst>
              <a:ext uri="{FF2B5EF4-FFF2-40B4-BE49-F238E27FC236}">
                <a16:creationId xmlns:a16="http://schemas.microsoft.com/office/drawing/2014/main" id="{2496F7EB-A257-4BDC-ABD6-ACD91AB087E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826" y="5260975"/>
            <a:ext cx="9620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8">
            <a:extLst>
              <a:ext uri="{FF2B5EF4-FFF2-40B4-BE49-F238E27FC236}">
                <a16:creationId xmlns:a16="http://schemas.microsoft.com/office/drawing/2014/main" id="{612AC9C0-23AB-452B-BC79-666B9D7A5CAE}"/>
              </a:ext>
            </a:extLst>
          </p:cNvPr>
          <p:cNvSpPr>
            <a:spLocks noChangeShapeType="1"/>
          </p:cNvSpPr>
          <p:nvPr/>
        </p:nvSpPr>
        <p:spPr bwMode="auto">
          <a:xfrm flipV="1">
            <a:off x="7391400" y="796926"/>
            <a:ext cx="1657350" cy="12239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2297" name="Line 9">
            <a:extLst>
              <a:ext uri="{FF2B5EF4-FFF2-40B4-BE49-F238E27FC236}">
                <a16:creationId xmlns:a16="http://schemas.microsoft.com/office/drawing/2014/main" id="{94593E6D-FCD6-4957-90E7-CDB450A3818A}"/>
              </a:ext>
            </a:extLst>
          </p:cNvPr>
          <p:cNvSpPr>
            <a:spLocks noChangeShapeType="1"/>
          </p:cNvSpPr>
          <p:nvPr/>
        </p:nvSpPr>
        <p:spPr bwMode="auto">
          <a:xfrm flipV="1">
            <a:off x="7824788" y="1660526"/>
            <a:ext cx="1295400" cy="2016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12296"/>
                                        </p:tgtEl>
                                        <p:attrNameLst>
                                          <p:attrName>style.visibility</p:attrName>
                                        </p:attrNameLst>
                                      </p:cBhvr>
                                      <p:to>
                                        <p:strVal val="visible"/>
                                      </p:to>
                                    </p:set>
                                    <p:anim calcmode="lin" valueType="num">
                                      <p:cBhvr>
                                        <p:cTn id="10" dur="500" fill="hold"/>
                                        <p:tgtEl>
                                          <p:spTgt spid="12296"/>
                                        </p:tgtEl>
                                        <p:attrNameLst>
                                          <p:attrName>ppt_w</p:attrName>
                                        </p:attrNameLst>
                                      </p:cBhvr>
                                      <p:tavLst>
                                        <p:tav tm="0">
                                          <p:val>
                                            <p:fltVal val="0"/>
                                          </p:val>
                                        </p:tav>
                                        <p:tav tm="100000">
                                          <p:val>
                                            <p:strVal val="#ppt_w"/>
                                          </p:val>
                                        </p:tav>
                                      </p:tavLst>
                                    </p:anim>
                                    <p:anim calcmode="lin" valueType="num">
                                      <p:cBhvr>
                                        <p:cTn id="11" dur="500" fill="hold"/>
                                        <p:tgtEl>
                                          <p:spTgt spid="12296"/>
                                        </p:tgtEl>
                                        <p:attrNameLst>
                                          <p:attrName>ppt_h</p:attrName>
                                        </p:attrNameLst>
                                      </p:cBhvr>
                                      <p:tavLst>
                                        <p:tav tm="0">
                                          <p:val>
                                            <p:fltVal val="0"/>
                                          </p:val>
                                        </p:tav>
                                        <p:tav tm="100000">
                                          <p:val>
                                            <p:strVal val="#ppt_h"/>
                                          </p:val>
                                        </p:tav>
                                      </p:tavLst>
                                    </p:anim>
                                    <p:animEffect transition="in" filter="fade">
                                      <p:cBhvr>
                                        <p:cTn id="12" dur="500"/>
                                        <p:tgtEl>
                                          <p:spTgt spid="12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0"/>
                                  </p:stCondLst>
                                  <p:childTnLst>
                                    <p:set>
                                      <p:cBhvr>
                                        <p:cTn id="23" dur="1" fill="hold">
                                          <p:stCondLst>
                                            <p:cond delay="0"/>
                                          </p:stCondLst>
                                        </p:cTn>
                                        <p:tgtEl>
                                          <p:spTgt spid="12293"/>
                                        </p:tgtEl>
                                        <p:attrNameLst>
                                          <p:attrName>style.visibility</p:attrName>
                                        </p:attrNameLst>
                                      </p:cBhvr>
                                      <p:to>
                                        <p:strVal val="hidden"/>
                                      </p:to>
                                    </p:set>
                                  </p:childTnLst>
                                </p:cTn>
                              </p:par>
                            </p:childTnLst>
                          </p:cTn>
                        </p:par>
                        <p:par>
                          <p:cTn id="24" fill="hold" nodeType="afterGroup">
                            <p:stCondLst>
                              <p:cond delay="0"/>
                            </p:stCondLst>
                            <p:childTnLst>
                              <p:par>
                                <p:cTn id="25" presetID="1" presetClass="exit" presetSubtype="0" fill="hold" nodeType="afterEffect">
                                  <p:stCondLst>
                                    <p:cond delay="0"/>
                                  </p:stCondLst>
                                  <p:childTnLst>
                                    <p:set>
                                      <p:cBhvr>
                                        <p:cTn id="26" dur="1" fill="hold">
                                          <p:stCondLst>
                                            <p:cond delay="0"/>
                                          </p:stCondLst>
                                        </p:cTn>
                                        <p:tgtEl>
                                          <p:spTgt spid="12295"/>
                                        </p:tgtEl>
                                        <p:attrNameLst>
                                          <p:attrName>style.visibility</p:attrName>
                                        </p:attrNameLst>
                                      </p:cBhvr>
                                      <p:to>
                                        <p:strVal val="hidden"/>
                                      </p:to>
                                    </p:set>
                                  </p:childTnLst>
                                </p:cTn>
                              </p:par>
                            </p:childTnLst>
                          </p:cTn>
                        </p:par>
                        <p:par>
                          <p:cTn id="27" fill="hold" nodeType="afterGroup">
                            <p:stCondLst>
                              <p:cond delay="0"/>
                            </p:stCondLst>
                            <p:childTnLst>
                              <p:par>
                                <p:cTn id="28" presetID="53" presetClass="entr" presetSubtype="0" fill="hold" nodeType="afterEffect">
                                  <p:stCondLst>
                                    <p:cond delay="0"/>
                                  </p:stCondLst>
                                  <p:childTnLst>
                                    <p:set>
                                      <p:cBhvr>
                                        <p:cTn id="29" dur="1" fill="hold">
                                          <p:stCondLst>
                                            <p:cond delay="0"/>
                                          </p:stCondLst>
                                        </p:cTn>
                                        <p:tgtEl>
                                          <p:spTgt spid="12297"/>
                                        </p:tgtEl>
                                        <p:attrNameLst>
                                          <p:attrName>style.visibility</p:attrName>
                                        </p:attrNameLst>
                                      </p:cBhvr>
                                      <p:to>
                                        <p:strVal val="visible"/>
                                      </p:to>
                                    </p:set>
                                    <p:anim calcmode="lin" valueType="num">
                                      <p:cBhvr>
                                        <p:cTn id="30" dur="500" fill="hold"/>
                                        <p:tgtEl>
                                          <p:spTgt spid="12297"/>
                                        </p:tgtEl>
                                        <p:attrNameLst>
                                          <p:attrName>ppt_w</p:attrName>
                                        </p:attrNameLst>
                                      </p:cBhvr>
                                      <p:tavLst>
                                        <p:tav tm="0">
                                          <p:val>
                                            <p:fltVal val="0"/>
                                          </p:val>
                                        </p:tav>
                                        <p:tav tm="100000">
                                          <p:val>
                                            <p:strVal val="#ppt_w"/>
                                          </p:val>
                                        </p:tav>
                                      </p:tavLst>
                                    </p:anim>
                                    <p:anim calcmode="lin" valueType="num">
                                      <p:cBhvr>
                                        <p:cTn id="31" dur="500" fill="hold"/>
                                        <p:tgtEl>
                                          <p:spTgt spid="12297"/>
                                        </p:tgtEl>
                                        <p:attrNameLst>
                                          <p:attrName>ppt_h</p:attrName>
                                        </p:attrNameLst>
                                      </p:cBhvr>
                                      <p:tavLst>
                                        <p:tav tm="0">
                                          <p:val>
                                            <p:fltVal val="0"/>
                                          </p:val>
                                        </p:tav>
                                        <p:tav tm="100000">
                                          <p:val>
                                            <p:strVal val="#ppt_h"/>
                                          </p:val>
                                        </p:tav>
                                      </p:tavLst>
                                    </p:anim>
                                    <p:animEffect transition="in" filter="fade">
                                      <p:cBhvr>
                                        <p:cTn id="32" dur="500"/>
                                        <p:tgtEl>
                                          <p:spTgt spid="122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CBF6-DFF6-4AC7-955B-E318D2B384A2}"/>
              </a:ext>
            </a:extLst>
          </p:cNvPr>
          <p:cNvSpPr>
            <a:spLocks noGrp="1"/>
          </p:cNvSpPr>
          <p:nvPr>
            <p:ph type="title"/>
          </p:nvPr>
        </p:nvSpPr>
        <p:spPr/>
        <p:txBody>
          <a:bodyPr/>
          <a:lstStyle/>
          <a:p>
            <a:pPr>
              <a:defRPr/>
            </a:pPr>
            <a:r>
              <a:rPr lang="en-US" dirty="0">
                <a:ea typeface="ＭＳ Ｐゴシック" charset="0"/>
              </a:rPr>
              <a:t>Calculations:</a:t>
            </a:r>
          </a:p>
        </p:txBody>
      </p:sp>
      <p:sp>
        <p:nvSpPr>
          <p:cNvPr id="3" name="Content Placeholder 2">
            <a:extLst>
              <a:ext uri="{FF2B5EF4-FFF2-40B4-BE49-F238E27FC236}">
                <a16:creationId xmlns:a16="http://schemas.microsoft.com/office/drawing/2014/main" id="{B55BE1E9-6CA2-48F1-9933-EF319779C70D}"/>
              </a:ext>
            </a:extLst>
          </p:cNvPr>
          <p:cNvSpPr>
            <a:spLocks noGrp="1"/>
          </p:cNvSpPr>
          <p:nvPr>
            <p:ph idx="1"/>
          </p:nvPr>
        </p:nvSpPr>
        <p:spPr/>
        <p:txBody>
          <a:bodyPr>
            <a:normAutofit fontScale="62500" lnSpcReduction="20000"/>
          </a:bodyPr>
          <a:lstStyle/>
          <a:p>
            <a:pPr>
              <a:buFont typeface="Arial" charset="0"/>
              <a:buChar char="•"/>
              <a:defRPr/>
            </a:pPr>
            <a:r>
              <a:rPr lang="en-US" sz="2400" dirty="0">
                <a:ea typeface="ＭＳ Ｐゴシック" charset="0"/>
              </a:rPr>
              <a:t>Mean titer:</a:t>
            </a:r>
          </a:p>
          <a:p>
            <a:pPr marL="114300" indent="0">
              <a:buNone/>
              <a:defRPr/>
            </a:pPr>
            <a:r>
              <a:rPr lang="en-NZ" sz="2400" dirty="0">
                <a:latin typeface="Lucida Bright" charset="0"/>
                <a:ea typeface="ＭＳ Ｐゴシック" charset="0"/>
              </a:rPr>
              <a:t>The first thing we do is to calculate the mean (average) titre:</a:t>
            </a:r>
          </a:p>
          <a:p>
            <a:pPr marL="114300" indent="0">
              <a:buNone/>
              <a:defRPr/>
            </a:pPr>
            <a:endParaRPr lang="en-US" sz="2400" dirty="0">
              <a:ea typeface="ＭＳ Ｐゴシック" charset="0"/>
            </a:endParaRPr>
          </a:p>
          <a:p>
            <a:pPr marL="114300" indent="0">
              <a:buNone/>
              <a:defRPr/>
            </a:pPr>
            <a:r>
              <a:rPr lang="en-US" sz="2400" dirty="0">
                <a:ea typeface="ＭＳ Ｐゴシック" charset="0"/>
              </a:rPr>
              <a:t> titer =               12.6 ml               13 ml                 12.9 ml  </a:t>
            </a:r>
          </a:p>
          <a:p>
            <a:pPr marL="114300" indent="0">
              <a:buNone/>
              <a:defRPr/>
            </a:pPr>
            <a:endParaRPr lang="en-US" sz="2400" dirty="0">
              <a:ea typeface="ＭＳ Ｐゴシック" charset="0"/>
            </a:endParaRPr>
          </a:p>
          <a:p>
            <a:pPr marL="114300" indent="0">
              <a:buNone/>
              <a:defRPr/>
            </a:pPr>
            <a:r>
              <a:rPr lang="en-US" sz="2400" dirty="0">
                <a:ea typeface="ＭＳ Ｐゴシック" charset="0"/>
              </a:rPr>
              <a:t>Mean =  sum of the titers </a:t>
            </a:r>
          </a:p>
          <a:p>
            <a:pPr marL="114300" indent="0">
              <a:buNone/>
              <a:defRPr/>
            </a:pPr>
            <a:r>
              <a:rPr lang="en-US" sz="2400" dirty="0">
                <a:ea typeface="ＭＳ Ｐゴシック" charset="0"/>
              </a:rPr>
              <a:t>                number of titers</a:t>
            </a:r>
          </a:p>
          <a:p>
            <a:pPr marL="114300" indent="0">
              <a:buNone/>
              <a:defRPr/>
            </a:pPr>
            <a:r>
              <a:rPr lang="en-US" sz="2400" dirty="0">
                <a:ea typeface="ＭＳ Ｐゴシック" charset="0"/>
              </a:rPr>
              <a:t>            =  12.6 + 13+ 12.9 </a:t>
            </a:r>
          </a:p>
          <a:p>
            <a:pPr marL="114300" indent="0">
              <a:buNone/>
              <a:defRPr/>
            </a:pPr>
            <a:r>
              <a:rPr lang="en-US" sz="2400" dirty="0">
                <a:ea typeface="ＭＳ Ｐゴシック" charset="0"/>
              </a:rPr>
              <a:t>                              3 </a:t>
            </a:r>
          </a:p>
          <a:p>
            <a:pPr marL="114300" indent="0">
              <a:buNone/>
              <a:defRPr/>
            </a:pPr>
            <a:r>
              <a:rPr lang="en-US" sz="2400" dirty="0">
                <a:ea typeface="ＭＳ Ｐゴシック" charset="0"/>
              </a:rPr>
              <a:t>            =  12.8 ml </a:t>
            </a:r>
          </a:p>
        </p:txBody>
      </p:sp>
      <p:cxnSp>
        <p:nvCxnSpPr>
          <p:cNvPr id="5" name="Straight Connector 4">
            <a:extLst>
              <a:ext uri="{FF2B5EF4-FFF2-40B4-BE49-F238E27FC236}">
                <a16:creationId xmlns:a16="http://schemas.microsoft.com/office/drawing/2014/main" id="{4E0B2E96-9B45-433E-98C4-910F703D285A}"/>
              </a:ext>
            </a:extLst>
          </p:cNvPr>
          <p:cNvCxnSpPr/>
          <p:nvPr/>
        </p:nvCxnSpPr>
        <p:spPr>
          <a:xfrm>
            <a:off x="3298826" y="4665663"/>
            <a:ext cx="1973263" cy="0"/>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A8592B9-B7F1-4DFA-8203-FB42CB179647}"/>
              </a:ext>
            </a:extLst>
          </p:cNvPr>
          <p:cNvCxnSpPr/>
          <p:nvPr/>
        </p:nvCxnSpPr>
        <p:spPr>
          <a:xfrm>
            <a:off x="3298826" y="5414963"/>
            <a:ext cx="1973263" cy="0"/>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C1B2-2758-4E6F-B102-4242AD12702F}"/>
              </a:ext>
            </a:extLst>
          </p:cNvPr>
          <p:cNvSpPr>
            <a:spLocks noGrp="1"/>
          </p:cNvSpPr>
          <p:nvPr>
            <p:ph type="title"/>
          </p:nvPr>
        </p:nvSpPr>
        <p:spPr/>
        <p:txBody>
          <a:bodyPr>
            <a:normAutofit fontScale="90000"/>
          </a:bodyPr>
          <a:lstStyle/>
          <a:p>
            <a:pPr>
              <a:defRPr/>
            </a:pPr>
            <a:r>
              <a:rPr lang="en-US" altLang="en-US" dirty="0"/>
              <a:t>Unknown concentration:</a:t>
            </a:r>
            <a:br>
              <a:rPr lang="en-US" altLang="en-US" dirty="0"/>
            </a:br>
            <a:endParaRPr lang="en-US" dirty="0">
              <a:ea typeface="ＭＳ Ｐゴシック" charset="0"/>
            </a:endParaRPr>
          </a:p>
        </p:txBody>
      </p:sp>
      <p:sp>
        <p:nvSpPr>
          <p:cNvPr id="3" name="Content Placeholder 2">
            <a:extLst>
              <a:ext uri="{FF2B5EF4-FFF2-40B4-BE49-F238E27FC236}">
                <a16:creationId xmlns:a16="http://schemas.microsoft.com/office/drawing/2014/main" id="{63D00E88-9CBF-40EB-A772-8AB5721A2834}"/>
              </a:ext>
            </a:extLst>
          </p:cNvPr>
          <p:cNvSpPr>
            <a:spLocks noGrp="1"/>
          </p:cNvSpPr>
          <p:nvPr>
            <p:ph idx="1"/>
          </p:nvPr>
        </p:nvSpPr>
        <p:spPr/>
        <p:txBody>
          <a:bodyPr>
            <a:normAutofit fontScale="92500" lnSpcReduction="10000"/>
          </a:bodyPr>
          <a:lstStyle/>
          <a:p>
            <a:pPr>
              <a:buFont typeface="Arial" panose="020B0604020202020204" pitchFamily="34" charset="0"/>
              <a:buNone/>
            </a:pPr>
            <a:endParaRPr lang="en-US" altLang="en-US" dirty="0"/>
          </a:p>
          <a:p>
            <a:pPr eaLnBrk="1" hangingPunct="1">
              <a:lnSpc>
                <a:spcPct val="90000"/>
              </a:lnSpc>
              <a:buFont typeface="Lucida Fax" panose="020B0604020202020204" pitchFamily="18" charset="0"/>
              <a:buAutoNum type="arabicPeriod"/>
            </a:pPr>
            <a:r>
              <a:rPr lang="en-NZ" altLang="en-US" sz="2400" dirty="0"/>
              <a:t>Write down the balanced equation e.g.</a:t>
            </a:r>
          </a:p>
          <a:p>
            <a:pPr algn="ctr" eaLnBrk="1" hangingPunct="1">
              <a:lnSpc>
                <a:spcPct val="90000"/>
              </a:lnSpc>
              <a:buFont typeface="Wingdings" panose="05000000000000000000" pitchFamily="2" charset="2"/>
              <a:buNone/>
            </a:pPr>
            <a:r>
              <a:rPr lang="en-NZ" altLang="en-US" sz="2400" dirty="0">
                <a:solidFill>
                  <a:srgbClr val="2F2B20"/>
                </a:solidFill>
              </a:rPr>
              <a:t>HCl    +     NaOH →    NaCl  +    H</a:t>
            </a:r>
            <a:r>
              <a:rPr lang="en-NZ" altLang="en-US" sz="2400" baseline="-25000" dirty="0">
                <a:solidFill>
                  <a:srgbClr val="2F2B20"/>
                </a:solidFill>
              </a:rPr>
              <a:t>2</a:t>
            </a:r>
            <a:r>
              <a:rPr lang="en-NZ" altLang="en-US" sz="2400" dirty="0">
                <a:solidFill>
                  <a:srgbClr val="2F2B20"/>
                </a:solidFill>
              </a:rPr>
              <a:t>O</a:t>
            </a:r>
          </a:p>
          <a:p>
            <a:pPr eaLnBrk="1" hangingPunct="1">
              <a:lnSpc>
                <a:spcPct val="90000"/>
              </a:lnSpc>
              <a:buFont typeface="Lucida Fax" panose="020B0604020202020204" pitchFamily="18" charset="0"/>
              <a:buAutoNum type="arabicPeriod" startAt="2"/>
            </a:pPr>
            <a:r>
              <a:rPr lang="en-NZ" altLang="en-US" sz="2400" dirty="0"/>
              <a:t>Write down everything else we know. This will be:</a:t>
            </a:r>
          </a:p>
          <a:p>
            <a:pPr eaLnBrk="1" hangingPunct="1">
              <a:lnSpc>
                <a:spcPct val="90000"/>
              </a:lnSpc>
              <a:buFont typeface="Arial" panose="020B0604020202020204" pitchFamily="34" charset="0"/>
              <a:buNone/>
            </a:pPr>
            <a:endParaRPr lang="en-NZ" altLang="en-US" sz="2400" dirty="0"/>
          </a:p>
          <a:p>
            <a:pPr marL="990600" lvl="1" indent="-533400">
              <a:buFont typeface="Lucida Fax" panose="020B0604020202020204" pitchFamily="18" charset="0"/>
              <a:buAutoNum type="alphaLcPeriod"/>
            </a:pPr>
            <a:r>
              <a:rPr lang="en-NZ" altLang="en-US" dirty="0"/>
              <a:t>Volume of liquid in the pipette.</a:t>
            </a:r>
          </a:p>
          <a:p>
            <a:pPr marL="990600" lvl="1" indent="-533400">
              <a:buFont typeface="Wingdings" panose="05000000000000000000" pitchFamily="2" charset="2"/>
              <a:buAutoNum type="alphaLcPeriod"/>
            </a:pPr>
            <a:r>
              <a:rPr lang="en-NZ" altLang="en-US" dirty="0"/>
              <a:t>Mean titre (from burette).</a:t>
            </a:r>
          </a:p>
          <a:p>
            <a:pPr marL="990600" lvl="1" indent="-533400">
              <a:buFont typeface="Wingdings" panose="05000000000000000000" pitchFamily="2" charset="2"/>
              <a:buAutoNum type="alphaLcPeriod"/>
            </a:pPr>
            <a:r>
              <a:rPr lang="en-NZ" altLang="en-US" dirty="0"/>
              <a:t>The concentration of the standard solution.</a:t>
            </a:r>
          </a:p>
          <a:p>
            <a:pPr marL="990600" lvl="1" indent="-533400">
              <a:buNone/>
            </a:pPr>
            <a:endParaRPr lang="en-GB" altLang="en-US" dirty="0"/>
          </a:p>
          <a:p>
            <a:pPr>
              <a:buFont typeface="Arial" panose="020B0604020202020204" pitchFamily="34" charset="0"/>
              <a:buNone/>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7F7E-4B45-445F-B6F4-3B57DE1E4859}"/>
              </a:ext>
            </a:extLst>
          </p:cNvPr>
          <p:cNvSpPr>
            <a:spLocks noGrp="1"/>
          </p:cNvSpPr>
          <p:nvPr>
            <p:ph type="title"/>
          </p:nvPr>
        </p:nvSpPr>
        <p:spPr/>
        <p:txBody>
          <a:bodyPr/>
          <a:lstStyle/>
          <a:p>
            <a:pPr>
              <a:defRPr/>
            </a:pPr>
            <a:endParaRPr lang="en-US">
              <a:ea typeface="ＭＳ Ｐゴシック" charset="0"/>
            </a:endParaRPr>
          </a:p>
        </p:txBody>
      </p:sp>
      <p:sp>
        <p:nvSpPr>
          <p:cNvPr id="3" name="Content Placeholder 2">
            <a:extLst>
              <a:ext uri="{FF2B5EF4-FFF2-40B4-BE49-F238E27FC236}">
                <a16:creationId xmlns:a16="http://schemas.microsoft.com/office/drawing/2014/main" id="{6049D771-AE81-40D1-843E-A0CC6A810F14}"/>
              </a:ext>
            </a:extLst>
          </p:cNvPr>
          <p:cNvSpPr>
            <a:spLocks noGrp="1"/>
          </p:cNvSpPr>
          <p:nvPr>
            <p:ph idx="1"/>
          </p:nvPr>
        </p:nvSpPr>
        <p:spPr/>
        <p:txBody>
          <a:bodyPr>
            <a:normAutofit fontScale="77500" lnSpcReduction="20000"/>
          </a:bodyPr>
          <a:lstStyle/>
          <a:p>
            <a:r>
              <a:rPr lang="en-US" altLang="en-US"/>
              <a:t>Now as we have V , M for the standard and V for the unknown we can calculate the unknown concentration from the equation below:</a:t>
            </a:r>
          </a:p>
          <a:p>
            <a:endParaRPr lang="en-US" altLang="en-US"/>
          </a:p>
          <a:p>
            <a:pPr>
              <a:buFont typeface="Arial" panose="020B0604020202020204" pitchFamily="34" charset="0"/>
              <a:buNone/>
            </a:pPr>
            <a:r>
              <a:rPr lang="en-US" altLang="en-US"/>
              <a:t>          </a:t>
            </a:r>
            <a:r>
              <a:rPr lang="en-US" altLang="en-US" baseline="-25000"/>
              <a:t>(standard )</a:t>
            </a:r>
            <a:r>
              <a:rPr lang="en-US" altLang="en-US"/>
              <a:t>M x V =  M’ x V’</a:t>
            </a:r>
            <a:r>
              <a:rPr lang="en-US" altLang="ja-JP" baseline="-25000"/>
              <a:t>(unknown)</a:t>
            </a:r>
            <a:endParaRPr lang="en-US" altLang="ja-JP"/>
          </a:p>
          <a:p>
            <a:pPr>
              <a:buFont typeface="Arial" panose="020B0604020202020204" pitchFamily="34" charset="0"/>
              <a:buNone/>
            </a:pPr>
            <a:endParaRPr lang="en-US" altLang="en-US"/>
          </a:p>
          <a:p>
            <a:pPr>
              <a:buFont typeface="Arial" panose="020B0604020202020204" pitchFamily="34" charset="0"/>
              <a:buNone/>
            </a:pPr>
            <a:r>
              <a:rPr lang="en-US" altLang="en-US"/>
              <a:t>Ex:</a:t>
            </a:r>
          </a:p>
          <a:p>
            <a:pPr>
              <a:buFont typeface="Arial" panose="020B0604020202020204" pitchFamily="34" charset="0"/>
              <a:buNone/>
            </a:pPr>
            <a:r>
              <a:rPr lang="en-US" altLang="en-US"/>
              <a:t>10 ml of NaOH solution is standardized by titrating 0.1 M of HCl. If 9 ml is required for titration;</a:t>
            </a:r>
          </a:p>
          <a:p>
            <a:r>
              <a:rPr lang="en-US" altLang="en-US"/>
              <a:t>Write down the chemical equation for the reaction.</a:t>
            </a:r>
          </a:p>
          <a:p>
            <a:r>
              <a:rPr lang="en-US" altLang="en-US"/>
              <a:t>Calculate NaOH Molarity.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04C88-6037-4EEB-AC58-36F990AF7069}"/>
              </a:ext>
            </a:extLst>
          </p:cNvPr>
          <p:cNvSpPr>
            <a:spLocks noGrp="1"/>
          </p:cNvSpPr>
          <p:nvPr>
            <p:ph idx="1"/>
          </p:nvPr>
        </p:nvSpPr>
        <p:spPr>
          <a:xfrm>
            <a:off x="1981200" y="1468406"/>
            <a:ext cx="7620000" cy="5630863"/>
          </a:xfrm>
        </p:spPr>
        <p:txBody>
          <a:bodyPr>
            <a:normAutofit fontScale="85000" lnSpcReduction="20000"/>
          </a:bodyPr>
          <a:lstStyle/>
          <a:p>
            <a:r>
              <a:rPr lang="en-US" altLang="en-US" dirty="0"/>
              <a:t>The equation:</a:t>
            </a:r>
          </a:p>
          <a:p>
            <a:endParaRPr lang="en-US" altLang="en-US" dirty="0"/>
          </a:p>
          <a:p>
            <a:pPr>
              <a:buFont typeface="Arial" panose="020B0604020202020204" pitchFamily="34" charset="0"/>
              <a:buNone/>
            </a:pPr>
            <a:endParaRPr lang="en-US" altLang="en-US" dirty="0"/>
          </a:p>
          <a:p>
            <a:r>
              <a:rPr lang="en-US" altLang="en-US" dirty="0"/>
              <a:t>NaOH Molarity:</a:t>
            </a:r>
          </a:p>
          <a:p>
            <a:pPr>
              <a:buFont typeface="Arial" panose="020B0604020202020204" pitchFamily="34" charset="0"/>
              <a:buNone/>
            </a:pPr>
            <a:r>
              <a:rPr lang="en-US" altLang="en-US" dirty="0"/>
              <a:t>Given:</a:t>
            </a:r>
          </a:p>
          <a:p>
            <a:pPr>
              <a:buFont typeface="Arial" panose="020B0604020202020204" pitchFamily="34" charset="0"/>
              <a:buNone/>
            </a:pPr>
            <a:r>
              <a:rPr lang="en-US" altLang="en-US" dirty="0" err="1"/>
              <a:t>M</a:t>
            </a:r>
            <a:r>
              <a:rPr lang="en-US" altLang="en-US" baseline="-25000" dirty="0" err="1"/>
              <a:t>HCl</a:t>
            </a:r>
            <a:r>
              <a:rPr lang="en-US" altLang="en-US" baseline="-25000" dirty="0"/>
              <a:t> </a:t>
            </a:r>
            <a:r>
              <a:rPr lang="en-US" altLang="en-US" dirty="0"/>
              <a:t> 0.1 M</a:t>
            </a:r>
            <a:endParaRPr lang="en-US" altLang="en-US" baseline="-25000" dirty="0"/>
          </a:p>
          <a:p>
            <a:pPr>
              <a:buFont typeface="Arial" panose="020B0604020202020204" pitchFamily="34" charset="0"/>
              <a:buNone/>
            </a:pPr>
            <a:r>
              <a:rPr lang="en-US" altLang="en-US" dirty="0" err="1"/>
              <a:t>V</a:t>
            </a:r>
            <a:r>
              <a:rPr lang="en-US" altLang="en-US" baseline="-25000" dirty="0" err="1"/>
              <a:t>HCl</a:t>
            </a:r>
            <a:r>
              <a:rPr lang="en-US" altLang="en-US" baseline="-25000" dirty="0"/>
              <a:t>    </a:t>
            </a:r>
            <a:r>
              <a:rPr lang="en-US" altLang="en-US" dirty="0"/>
              <a:t>9</a:t>
            </a:r>
            <a:r>
              <a:rPr lang="en-US" altLang="en-US" baseline="-25000" dirty="0"/>
              <a:t> </a:t>
            </a:r>
            <a:r>
              <a:rPr lang="en-US" altLang="en-US" dirty="0"/>
              <a:t>ml</a:t>
            </a:r>
          </a:p>
          <a:p>
            <a:pPr>
              <a:buFont typeface="Arial" panose="020B0604020202020204" pitchFamily="34" charset="0"/>
              <a:buNone/>
            </a:pPr>
            <a:r>
              <a:rPr lang="en-US" altLang="en-US" dirty="0" err="1"/>
              <a:t>V’</a:t>
            </a:r>
            <a:r>
              <a:rPr lang="en-US" altLang="ja-JP" baseline="-25000" dirty="0" err="1"/>
              <a:t>NaOH</a:t>
            </a:r>
            <a:r>
              <a:rPr lang="en-US" altLang="ja-JP" baseline="-25000" dirty="0"/>
              <a:t>  </a:t>
            </a:r>
            <a:r>
              <a:rPr lang="en-US" altLang="ja-JP" dirty="0"/>
              <a:t>10 ml</a:t>
            </a:r>
            <a:endParaRPr lang="en-US" altLang="ja-JP" baseline="-25000" dirty="0"/>
          </a:p>
          <a:p>
            <a:pPr>
              <a:buFont typeface="Arial" panose="020B0604020202020204" pitchFamily="34" charset="0"/>
              <a:buNone/>
            </a:pPr>
            <a:r>
              <a:rPr lang="en-US" altLang="en-US" baseline="-25000" dirty="0"/>
              <a:t> </a:t>
            </a:r>
            <a:r>
              <a:rPr lang="en-US" altLang="en-US" dirty="0" err="1"/>
              <a:t>M’</a:t>
            </a:r>
            <a:r>
              <a:rPr lang="en-US" altLang="ja-JP" baseline="-25000" dirty="0" err="1"/>
              <a:t>NaOH</a:t>
            </a:r>
            <a:r>
              <a:rPr lang="en-US" altLang="ja-JP" baseline="-25000" dirty="0"/>
              <a:t> </a:t>
            </a:r>
            <a:r>
              <a:rPr lang="en-US" altLang="ja-JP" dirty="0"/>
              <a:t>??</a:t>
            </a:r>
          </a:p>
          <a:p>
            <a:pPr>
              <a:buFont typeface="Arial" panose="020B0604020202020204" pitchFamily="34" charset="0"/>
              <a:buNone/>
            </a:pPr>
            <a:r>
              <a:rPr lang="en-US" altLang="en-US" dirty="0"/>
              <a:t>So,</a:t>
            </a:r>
          </a:p>
          <a:p>
            <a:pPr>
              <a:buFont typeface="Arial" panose="020B0604020202020204" pitchFamily="34" charset="0"/>
              <a:buNone/>
            </a:pPr>
            <a:r>
              <a:rPr lang="en-US" altLang="en-US" sz="2400" dirty="0"/>
              <a:t> </a:t>
            </a:r>
            <a:r>
              <a:rPr lang="en-US" altLang="en-US" sz="2400" baseline="-25000" dirty="0"/>
              <a:t>(HCl</a:t>
            </a:r>
            <a:r>
              <a:rPr lang="en-US" altLang="en-US" baseline="-25000" dirty="0"/>
              <a:t>)</a:t>
            </a:r>
            <a:r>
              <a:rPr lang="en-US" altLang="en-US" sz="2400" dirty="0"/>
              <a:t>M x V =  M’ x V’</a:t>
            </a:r>
            <a:r>
              <a:rPr lang="en-US" altLang="ja-JP" sz="2400" baseline="-25000" dirty="0"/>
              <a:t>(NaOH)</a:t>
            </a:r>
          </a:p>
          <a:p>
            <a:pPr>
              <a:buFont typeface="Arial" panose="020B0604020202020204" pitchFamily="34" charset="0"/>
              <a:buNone/>
            </a:pPr>
            <a:endParaRPr lang="en-US" altLang="en-US" sz="2400" dirty="0"/>
          </a:p>
          <a:p>
            <a:pPr>
              <a:buFont typeface="Arial" panose="020B0604020202020204" pitchFamily="34" charset="0"/>
              <a:buNone/>
            </a:pPr>
            <a:r>
              <a:rPr lang="en-US" altLang="en-US" dirty="0"/>
              <a:t>M’ = M x V  = 0.1 x 9  =  0.09 M</a:t>
            </a:r>
          </a:p>
          <a:p>
            <a:pPr>
              <a:buFont typeface="Arial" panose="020B0604020202020204" pitchFamily="34" charset="0"/>
              <a:buNone/>
            </a:pPr>
            <a:r>
              <a:rPr lang="en-US" altLang="en-US" dirty="0"/>
              <a:t>              V’            10</a:t>
            </a:r>
          </a:p>
        </p:txBody>
      </p:sp>
      <p:sp>
        <p:nvSpPr>
          <p:cNvPr id="4" name="TextBox 3">
            <a:extLst>
              <a:ext uri="{FF2B5EF4-FFF2-40B4-BE49-F238E27FC236}">
                <a16:creationId xmlns:a16="http://schemas.microsoft.com/office/drawing/2014/main" id="{D6C12CDB-DA62-4228-8A41-B8F325FBBD6C}"/>
              </a:ext>
            </a:extLst>
          </p:cNvPr>
          <p:cNvSpPr txBox="1"/>
          <p:nvPr/>
        </p:nvSpPr>
        <p:spPr>
          <a:xfrm>
            <a:off x="2514601" y="1863820"/>
            <a:ext cx="6215063" cy="4619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NZ" altLang="en-US" dirty="0">
                <a:solidFill>
                  <a:srgbClr val="000000"/>
                </a:solidFill>
                <a:latin typeface="Lucida Bright" panose="020B0604020202020204" pitchFamily="18" charset="0"/>
              </a:rPr>
              <a:t>HCl  +  NaOH → NaCl  + H</a:t>
            </a:r>
            <a:r>
              <a:rPr lang="en-NZ" altLang="en-US" baseline="-25000" dirty="0">
                <a:solidFill>
                  <a:srgbClr val="000000"/>
                </a:solidFill>
                <a:latin typeface="Lucida Bright" panose="020B0604020202020204" pitchFamily="18" charset="0"/>
              </a:rPr>
              <a:t>2</a:t>
            </a:r>
            <a:r>
              <a:rPr lang="en-NZ" altLang="en-US" dirty="0">
                <a:solidFill>
                  <a:srgbClr val="000000"/>
                </a:solidFill>
                <a:latin typeface="Lucida Bright" panose="020B0604020202020204" pitchFamily="18" charset="0"/>
              </a:rPr>
              <a:t>O</a:t>
            </a:r>
          </a:p>
        </p:txBody>
      </p:sp>
      <p:cxnSp>
        <p:nvCxnSpPr>
          <p:cNvPr id="6" name="Straight Connector 5">
            <a:extLst>
              <a:ext uri="{FF2B5EF4-FFF2-40B4-BE49-F238E27FC236}">
                <a16:creationId xmlns:a16="http://schemas.microsoft.com/office/drawing/2014/main" id="{8971DD7E-9158-41CA-8438-1D9A70413CA4}"/>
              </a:ext>
            </a:extLst>
          </p:cNvPr>
          <p:cNvCxnSpPr/>
          <p:nvPr/>
        </p:nvCxnSpPr>
        <p:spPr>
          <a:xfrm flipV="1">
            <a:off x="2717800" y="6394451"/>
            <a:ext cx="719138" cy="158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078F945-96D2-46A0-870D-BF63F6F1FC9F}"/>
              </a:ext>
            </a:extLst>
          </p:cNvPr>
          <p:cNvCxnSpPr/>
          <p:nvPr/>
        </p:nvCxnSpPr>
        <p:spPr>
          <a:xfrm flipV="1">
            <a:off x="3787775" y="6410326"/>
            <a:ext cx="719138" cy="158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33A-B7F0-4F95-A67C-B4ABC850B26C}"/>
              </a:ext>
            </a:extLst>
          </p:cNvPr>
          <p:cNvSpPr>
            <a:spLocks noGrp="1"/>
          </p:cNvSpPr>
          <p:nvPr>
            <p:ph type="title"/>
          </p:nvPr>
        </p:nvSpPr>
        <p:spPr>
          <a:xfrm>
            <a:off x="1295402" y="319658"/>
            <a:ext cx="9601196" cy="1303867"/>
          </a:xfrm>
        </p:spPr>
        <p:txBody>
          <a:bodyPr/>
          <a:lstStyle/>
          <a:p>
            <a:pPr>
              <a:defRPr/>
            </a:pPr>
            <a:r>
              <a:rPr lang="en-US" sz="3200" dirty="0">
                <a:ea typeface="ＭＳ Ｐゴシック" charset="0"/>
              </a:rPr>
              <a:t>Another example:</a:t>
            </a:r>
          </a:p>
        </p:txBody>
      </p:sp>
      <p:sp>
        <p:nvSpPr>
          <p:cNvPr id="4" name="Content Placeholder 3">
            <a:extLst>
              <a:ext uri="{FF2B5EF4-FFF2-40B4-BE49-F238E27FC236}">
                <a16:creationId xmlns:a16="http://schemas.microsoft.com/office/drawing/2014/main" id="{AD2EDFF2-67FB-464A-82EE-24D64738098B}"/>
              </a:ext>
            </a:extLst>
          </p:cNvPr>
          <p:cNvSpPr txBox="1">
            <a:spLocks noGrp="1"/>
          </p:cNvSpPr>
          <p:nvPr>
            <p:ph idx="1"/>
          </p:nvPr>
        </p:nvSpPr>
        <p:spPr>
          <a:xfrm>
            <a:off x="1981200" y="1273623"/>
            <a:ext cx="7620000" cy="4958280"/>
          </a:xfrm>
          <a:ln>
            <a:noFill/>
          </a:ln>
          <a:extLst>
            <a:ext uri="{91240B29-F687-4F45-9708-019B960494DF}">
              <a14:hiddenLine xmlns:a14="http://schemas.microsoft.com/office/drawing/2010/main" w="9525">
                <a:solidFill>
                  <a:srgbClr val="000000"/>
                </a:solidFill>
                <a:miter lim="800000"/>
                <a:headEnd/>
                <a:tailEnd/>
              </a14:hiddenLine>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spAutoFit/>
          </a:bodyPr>
          <a:lstStyle/>
          <a:p>
            <a:pPr eaLnBrk="1" hangingPunct="1"/>
            <a:r>
              <a:rPr lang="en-NZ" altLang="en-US" sz="2400" dirty="0">
                <a:solidFill>
                  <a:srgbClr val="000000"/>
                </a:solidFill>
                <a:latin typeface="Lucida Bright" panose="020B0604020202020204" pitchFamily="18" charset="0"/>
                <a:ea typeface="MS PGothic" panose="020B0600070205080204" pitchFamily="34" charset="-128"/>
              </a:rPr>
              <a:t>H</a:t>
            </a:r>
            <a:r>
              <a:rPr lang="en-NZ" altLang="en-US" sz="2400" baseline="-25000" dirty="0">
                <a:solidFill>
                  <a:srgbClr val="000000"/>
                </a:solidFill>
                <a:latin typeface="Lucida Bright" panose="020B0604020202020204" pitchFamily="18" charset="0"/>
                <a:ea typeface="MS PGothic" panose="020B0600070205080204" pitchFamily="34" charset="-128"/>
              </a:rPr>
              <a:t>2</a:t>
            </a:r>
            <a:r>
              <a:rPr lang="en-NZ" altLang="en-US" sz="2400" dirty="0">
                <a:solidFill>
                  <a:srgbClr val="000000"/>
                </a:solidFill>
                <a:latin typeface="Lucida Bright" panose="020B0604020202020204" pitchFamily="18" charset="0"/>
                <a:ea typeface="MS PGothic" panose="020B0600070205080204" pitchFamily="34" charset="-128"/>
              </a:rPr>
              <a:t>SO</a:t>
            </a:r>
            <a:r>
              <a:rPr lang="en-NZ" altLang="en-US" sz="2400" baseline="-25000" dirty="0">
                <a:solidFill>
                  <a:srgbClr val="000000"/>
                </a:solidFill>
                <a:latin typeface="Lucida Bright" panose="020B0604020202020204" pitchFamily="18" charset="0"/>
                <a:ea typeface="MS PGothic" panose="020B0600070205080204" pitchFamily="34" charset="-128"/>
              </a:rPr>
              <a:t>4</a:t>
            </a:r>
            <a:r>
              <a:rPr lang="en-NZ" altLang="en-US" sz="2400" dirty="0">
                <a:solidFill>
                  <a:srgbClr val="000000"/>
                </a:solidFill>
                <a:latin typeface="Lucida Bright" panose="020B0604020202020204" pitchFamily="18" charset="0"/>
                <a:ea typeface="MS PGothic" panose="020B0600070205080204" pitchFamily="34" charset="-128"/>
              </a:rPr>
              <a:t>  +  2NaOH → Na</a:t>
            </a:r>
            <a:r>
              <a:rPr lang="en-NZ" altLang="en-US" sz="2400" baseline="-25000" dirty="0">
                <a:solidFill>
                  <a:srgbClr val="000000"/>
                </a:solidFill>
                <a:latin typeface="Lucida Bright" panose="020B0604020202020204" pitchFamily="18" charset="0"/>
                <a:ea typeface="MS PGothic" panose="020B0600070205080204" pitchFamily="34" charset="-128"/>
              </a:rPr>
              <a:t>2</a:t>
            </a:r>
            <a:r>
              <a:rPr lang="en-NZ" altLang="en-US" sz="2400" dirty="0">
                <a:solidFill>
                  <a:srgbClr val="000000"/>
                </a:solidFill>
                <a:latin typeface="Lucida Bright" panose="020B0604020202020204" pitchFamily="18" charset="0"/>
                <a:ea typeface="MS PGothic" panose="020B0600070205080204" pitchFamily="34" charset="-128"/>
              </a:rPr>
              <a:t>SO</a:t>
            </a:r>
            <a:r>
              <a:rPr lang="en-NZ" altLang="en-US" sz="2400" baseline="-25000" dirty="0">
                <a:solidFill>
                  <a:srgbClr val="000000"/>
                </a:solidFill>
                <a:latin typeface="Lucida Bright" panose="020B0604020202020204" pitchFamily="18" charset="0"/>
                <a:ea typeface="MS PGothic" panose="020B0600070205080204" pitchFamily="34" charset="-128"/>
              </a:rPr>
              <a:t>4</a:t>
            </a:r>
            <a:r>
              <a:rPr lang="en-NZ" altLang="en-US" sz="2400" dirty="0">
                <a:solidFill>
                  <a:srgbClr val="000000"/>
                </a:solidFill>
                <a:latin typeface="Lucida Bright" panose="020B0604020202020204" pitchFamily="18" charset="0"/>
                <a:ea typeface="MS PGothic" panose="020B0600070205080204" pitchFamily="34" charset="-128"/>
              </a:rPr>
              <a:t>  + 2H</a:t>
            </a:r>
            <a:r>
              <a:rPr lang="en-NZ" altLang="en-US" sz="2400" baseline="-25000" dirty="0">
                <a:solidFill>
                  <a:srgbClr val="000000"/>
                </a:solidFill>
                <a:latin typeface="Lucida Bright" panose="020B0604020202020204" pitchFamily="18" charset="0"/>
                <a:ea typeface="MS PGothic" panose="020B0600070205080204" pitchFamily="34" charset="-128"/>
              </a:rPr>
              <a:t>2</a:t>
            </a:r>
            <a:r>
              <a:rPr lang="en-NZ" altLang="en-US" sz="2400" dirty="0">
                <a:solidFill>
                  <a:srgbClr val="000000"/>
                </a:solidFill>
                <a:latin typeface="Lucida Bright" panose="020B0604020202020204" pitchFamily="18" charset="0"/>
                <a:ea typeface="MS PGothic" panose="020B0600070205080204" pitchFamily="34" charset="-128"/>
              </a:rPr>
              <a:t>O</a:t>
            </a:r>
          </a:p>
          <a:p>
            <a:pPr eaLnBrk="1" hangingPunct="1">
              <a:buFont typeface="Arial" panose="020B0604020202020204" pitchFamily="34" charset="0"/>
              <a:buNone/>
            </a:pPr>
            <a:endParaRPr lang="en-NZ" altLang="en-US" sz="2400" dirty="0">
              <a:solidFill>
                <a:srgbClr val="000000"/>
              </a:solidFill>
              <a:latin typeface="Lucida Bright" panose="020B0604020202020204" pitchFamily="18" charset="0"/>
              <a:ea typeface="MS PGothic" panose="020B0600070205080204" pitchFamily="34" charset="-128"/>
            </a:endParaRPr>
          </a:p>
          <a:p>
            <a:pPr eaLnBrk="1" hangingPunct="1">
              <a:buFont typeface="Arial" panose="020B0604020202020204" pitchFamily="34" charset="0"/>
              <a:buNone/>
            </a:pPr>
            <a:r>
              <a:rPr lang="en-NZ" altLang="en-US" dirty="0">
                <a:solidFill>
                  <a:schemeClr val="tx1"/>
                </a:solidFill>
                <a:ea typeface="MS PGothic" panose="020B0600070205080204" pitchFamily="34" charset="-128"/>
              </a:rPr>
              <a:t>Titres:  9.0mL,  9.1mL, 9.3mL, 9.0mL</a:t>
            </a:r>
          </a:p>
          <a:p>
            <a:r>
              <a:rPr lang="en-NZ" altLang="en-US" sz="2400" dirty="0">
                <a:solidFill>
                  <a:schemeClr val="tx1"/>
                </a:solidFill>
                <a:latin typeface="Arial" panose="020B0604020202020204" pitchFamily="34" charset="0"/>
                <a:ea typeface="MS PGothic" panose="020B0600070205080204" pitchFamily="34" charset="-128"/>
              </a:rPr>
              <a:t>Known (standard) solution details: 	</a:t>
            </a:r>
          </a:p>
          <a:p>
            <a:r>
              <a:rPr lang="en-NZ" altLang="en-US" sz="2400" dirty="0">
                <a:solidFill>
                  <a:schemeClr val="tx1"/>
                </a:solidFill>
                <a:latin typeface="Arial" panose="020B0604020202020204" pitchFamily="34" charset="0"/>
                <a:ea typeface="MS PGothic" panose="020B0600070205080204" pitchFamily="34" charset="-128"/>
              </a:rPr>
              <a:t>H</a:t>
            </a:r>
            <a:r>
              <a:rPr lang="en-NZ" altLang="en-US" sz="2400" baseline="-25000" dirty="0">
                <a:solidFill>
                  <a:schemeClr val="tx1"/>
                </a:solidFill>
                <a:latin typeface="Arial" panose="020B0604020202020204" pitchFamily="34" charset="0"/>
                <a:ea typeface="MS PGothic" panose="020B0600070205080204" pitchFamily="34" charset="-128"/>
              </a:rPr>
              <a:t>2</a:t>
            </a:r>
            <a:r>
              <a:rPr lang="en-NZ" altLang="en-US" sz="2400" dirty="0">
                <a:solidFill>
                  <a:schemeClr val="tx1"/>
                </a:solidFill>
                <a:latin typeface="Arial" panose="020B0604020202020204" pitchFamily="34" charset="0"/>
                <a:ea typeface="MS PGothic" panose="020B0600070205080204" pitchFamily="34" charset="-128"/>
              </a:rPr>
              <a:t>SO</a:t>
            </a:r>
            <a:r>
              <a:rPr lang="en-NZ" altLang="en-US" sz="2400" baseline="-25000" dirty="0">
                <a:solidFill>
                  <a:schemeClr val="tx1"/>
                </a:solidFill>
                <a:latin typeface="Arial" panose="020B0604020202020204" pitchFamily="34" charset="0"/>
                <a:ea typeface="MS PGothic" panose="020B0600070205080204" pitchFamily="34" charset="-128"/>
              </a:rPr>
              <a:t>4</a:t>
            </a:r>
            <a:r>
              <a:rPr lang="en-NZ" altLang="en-US" sz="2400" dirty="0">
                <a:solidFill>
                  <a:schemeClr val="tx1"/>
                </a:solidFill>
                <a:latin typeface="Arial" panose="020B0604020202020204" pitchFamily="34" charset="0"/>
                <a:ea typeface="MS PGothic" panose="020B0600070205080204" pitchFamily="34" charset="-128"/>
              </a:rPr>
              <a:t>(in the burette), 					M = 0.1 M</a:t>
            </a:r>
            <a:r>
              <a:rPr lang="en-NZ" altLang="en-US" sz="2400" baseline="30000" dirty="0">
                <a:solidFill>
                  <a:schemeClr val="tx1"/>
                </a:solidFill>
                <a:latin typeface="Arial" panose="020B0604020202020204" pitchFamily="34" charset="0"/>
                <a:ea typeface="MS PGothic" panose="020B0600070205080204" pitchFamily="34" charset="-128"/>
              </a:rPr>
              <a:t> </a:t>
            </a:r>
            <a:r>
              <a:rPr lang="en-NZ" altLang="en-US" sz="2400" dirty="0">
                <a:solidFill>
                  <a:schemeClr val="tx1"/>
                </a:solidFill>
                <a:latin typeface="Arial" panose="020B0604020202020204" pitchFamily="34" charset="0"/>
                <a:ea typeface="MS PGothic" panose="020B0600070205080204" pitchFamily="34" charset="-128"/>
              </a:rPr>
              <a:t>   </a:t>
            </a:r>
          </a:p>
          <a:p>
            <a:endParaRPr lang="en-NZ" altLang="en-US" sz="2400" dirty="0">
              <a:solidFill>
                <a:schemeClr val="tx1"/>
              </a:solidFill>
              <a:latin typeface="Arial" panose="020B0604020202020204" pitchFamily="34" charset="0"/>
              <a:ea typeface="MS PGothic" panose="020B0600070205080204" pitchFamily="34" charset="-128"/>
            </a:endParaRPr>
          </a:p>
          <a:p>
            <a:r>
              <a:rPr lang="en-NZ" altLang="en-US" sz="2400" dirty="0">
                <a:solidFill>
                  <a:schemeClr val="tx1"/>
                </a:solidFill>
                <a:latin typeface="Arial" panose="020B0604020202020204" pitchFamily="34" charset="0"/>
                <a:ea typeface="MS PGothic" panose="020B0600070205080204" pitchFamily="34" charset="-128"/>
              </a:rPr>
              <a:t>Unknown solution details: NaOH</a:t>
            </a:r>
          </a:p>
          <a:p>
            <a:r>
              <a:rPr lang="en-NZ" altLang="en-US" sz="2400" dirty="0">
                <a:solidFill>
                  <a:schemeClr val="tx1"/>
                </a:solidFill>
                <a:latin typeface="Arial" panose="020B0604020202020204" pitchFamily="34" charset="0"/>
                <a:ea typeface="MS PGothic" panose="020B0600070205080204" pitchFamily="34" charset="-128"/>
              </a:rPr>
              <a:t>M’=??</a:t>
            </a:r>
          </a:p>
          <a:p>
            <a:r>
              <a:rPr lang="en-NZ" altLang="en-US" sz="2400" dirty="0">
                <a:solidFill>
                  <a:schemeClr val="tx1"/>
                </a:solidFill>
                <a:latin typeface="Arial" panose="020B0604020202020204" pitchFamily="34" charset="0"/>
                <a:ea typeface="MS PGothic" panose="020B0600070205080204" pitchFamily="34" charset="-128"/>
              </a:rPr>
              <a:t>V’=	10mL</a:t>
            </a:r>
          </a:p>
          <a:p>
            <a:pPr eaLnBrk="1" hangingPunct="1">
              <a:buFont typeface="Arial" panose="020B0604020202020204" pitchFamily="34" charset="0"/>
              <a:buNone/>
            </a:pPr>
            <a:endParaRPr lang="en-NZ" altLang="en-US" sz="2400" dirty="0">
              <a:solidFill>
                <a:srgbClr val="000000"/>
              </a:solidFill>
              <a:latin typeface="Lucida Bright" panose="020B0604020202020204" pitchFamily="18" charset="0"/>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5A5E-7ACE-40A3-906B-760D2AA4E8C6}"/>
              </a:ext>
            </a:extLst>
          </p:cNvPr>
          <p:cNvSpPr>
            <a:spLocks noGrp="1"/>
          </p:cNvSpPr>
          <p:nvPr>
            <p:ph type="title"/>
          </p:nvPr>
        </p:nvSpPr>
        <p:spPr/>
        <p:txBody>
          <a:bodyPr/>
          <a:lstStyle/>
          <a:p>
            <a:pPr>
              <a:defRPr/>
            </a:pPr>
            <a:r>
              <a:rPr lang="en-US" sz="3200" dirty="0">
                <a:ea typeface="ＭＳ Ｐゴシック" charset="0"/>
              </a:rPr>
              <a:t>calculation:</a:t>
            </a:r>
            <a:br>
              <a:rPr lang="en-US" sz="3200" dirty="0">
                <a:ea typeface="ＭＳ Ｐゴシック" charset="0"/>
              </a:rPr>
            </a:br>
            <a:endParaRPr lang="en-US" sz="3200" dirty="0">
              <a:ea typeface="ＭＳ Ｐゴシック" charset="0"/>
            </a:endParaRPr>
          </a:p>
        </p:txBody>
      </p:sp>
      <p:sp>
        <p:nvSpPr>
          <p:cNvPr id="3" name="Content Placeholder 2">
            <a:extLst>
              <a:ext uri="{FF2B5EF4-FFF2-40B4-BE49-F238E27FC236}">
                <a16:creationId xmlns:a16="http://schemas.microsoft.com/office/drawing/2014/main" id="{8B241F85-4390-48C0-9447-E3DB94AB2E30}"/>
              </a:ext>
            </a:extLst>
          </p:cNvPr>
          <p:cNvSpPr>
            <a:spLocks noGrp="1"/>
          </p:cNvSpPr>
          <p:nvPr>
            <p:ph idx="1"/>
          </p:nvPr>
        </p:nvSpPr>
        <p:spPr>
          <a:xfrm>
            <a:off x="1981200" y="857250"/>
            <a:ext cx="7620000" cy="5543550"/>
          </a:xfrm>
        </p:spPr>
        <p:txBody>
          <a:bodyPr>
            <a:normAutofit fontScale="92500" lnSpcReduction="20000"/>
          </a:bodyPr>
          <a:lstStyle/>
          <a:p>
            <a:r>
              <a:rPr lang="en-US" altLang="en-US"/>
              <a:t>  </a:t>
            </a:r>
            <a:r>
              <a:rPr lang="en-US" altLang="en-US" baseline="-25000"/>
              <a:t>(H2SO4)</a:t>
            </a:r>
            <a:r>
              <a:rPr lang="en-US" altLang="en-US"/>
              <a:t>M x V   = M’  x  V’ </a:t>
            </a:r>
            <a:r>
              <a:rPr lang="en-US" altLang="en-US" baseline="-25000"/>
              <a:t>(NaOH)</a:t>
            </a:r>
          </a:p>
          <a:p>
            <a:endParaRPr lang="en-US" altLang="en-US" baseline="-25000"/>
          </a:p>
          <a:p>
            <a:pPr>
              <a:buFont typeface="Arial" panose="020B0604020202020204" pitchFamily="34" charset="0"/>
              <a:buNone/>
            </a:pPr>
            <a:r>
              <a:rPr lang="en-US" altLang="en-US"/>
              <a:t>From the equation:</a:t>
            </a:r>
          </a:p>
          <a:p>
            <a:pPr>
              <a:buFont typeface="Arial" panose="020B0604020202020204" pitchFamily="34" charset="0"/>
              <a:buNone/>
            </a:pPr>
            <a:r>
              <a:rPr lang="en-NZ" altLang="en-US" sz="2000">
                <a:solidFill>
                  <a:srgbClr val="000000"/>
                </a:solidFill>
                <a:latin typeface="Lucida Bright" panose="020B0604020202020204" pitchFamily="18" charset="0"/>
              </a:rPr>
              <a:t>  2NaOH  + H</a:t>
            </a:r>
            <a:r>
              <a:rPr lang="en-NZ" altLang="en-US" sz="2000" baseline="-25000">
                <a:solidFill>
                  <a:srgbClr val="000000"/>
                </a:solidFill>
                <a:latin typeface="Lucida Bright" panose="020B0604020202020204" pitchFamily="18" charset="0"/>
              </a:rPr>
              <a:t>2</a:t>
            </a:r>
            <a:r>
              <a:rPr lang="en-NZ" altLang="en-US" sz="2000">
                <a:solidFill>
                  <a:srgbClr val="000000"/>
                </a:solidFill>
                <a:latin typeface="Lucida Bright" panose="020B0604020202020204" pitchFamily="18" charset="0"/>
              </a:rPr>
              <a:t>SO</a:t>
            </a:r>
            <a:r>
              <a:rPr lang="en-NZ" altLang="en-US" sz="2000" baseline="-25000">
                <a:solidFill>
                  <a:srgbClr val="000000"/>
                </a:solidFill>
                <a:latin typeface="Lucida Bright" panose="020B0604020202020204" pitchFamily="18" charset="0"/>
              </a:rPr>
              <a:t>4</a:t>
            </a:r>
            <a:r>
              <a:rPr lang="en-NZ" altLang="en-US" sz="2000">
                <a:solidFill>
                  <a:srgbClr val="000000"/>
                </a:solidFill>
                <a:latin typeface="Lucida Bright" panose="020B0604020202020204" pitchFamily="18" charset="0"/>
              </a:rPr>
              <a:t>  → Na</a:t>
            </a:r>
            <a:r>
              <a:rPr lang="en-NZ" altLang="en-US" sz="2000" baseline="-25000">
                <a:solidFill>
                  <a:srgbClr val="000000"/>
                </a:solidFill>
                <a:latin typeface="Lucida Bright" panose="020B0604020202020204" pitchFamily="18" charset="0"/>
              </a:rPr>
              <a:t>2</a:t>
            </a:r>
            <a:r>
              <a:rPr lang="en-NZ" altLang="en-US" sz="2000">
                <a:solidFill>
                  <a:srgbClr val="000000"/>
                </a:solidFill>
                <a:latin typeface="Lucida Bright" panose="020B0604020202020204" pitchFamily="18" charset="0"/>
              </a:rPr>
              <a:t>SO</a:t>
            </a:r>
            <a:r>
              <a:rPr lang="en-NZ" altLang="en-US" sz="2000" baseline="-25000">
                <a:solidFill>
                  <a:srgbClr val="000000"/>
                </a:solidFill>
                <a:latin typeface="Lucida Bright" panose="020B0604020202020204" pitchFamily="18" charset="0"/>
              </a:rPr>
              <a:t>4</a:t>
            </a:r>
            <a:r>
              <a:rPr lang="en-NZ" altLang="en-US" sz="2000">
                <a:solidFill>
                  <a:srgbClr val="000000"/>
                </a:solidFill>
                <a:latin typeface="Lucida Bright" panose="020B0604020202020204" pitchFamily="18" charset="0"/>
              </a:rPr>
              <a:t>  + 2H</a:t>
            </a:r>
            <a:r>
              <a:rPr lang="en-NZ" altLang="en-US" sz="2000" baseline="-25000">
                <a:solidFill>
                  <a:srgbClr val="000000"/>
                </a:solidFill>
                <a:latin typeface="Lucida Bright" panose="020B0604020202020204" pitchFamily="18" charset="0"/>
              </a:rPr>
              <a:t>2</a:t>
            </a:r>
            <a:r>
              <a:rPr lang="en-NZ" altLang="en-US" sz="2000">
                <a:solidFill>
                  <a:srgbClr val="000000"/>
                </a:solidFill>
                <a:latin typeface="Lucida Bright" panose="020B0604020202020204" pitchFamily="18" charset="0"/>
              </a:rPr>
              <a:t>O</a:t>
            </a:r>
          </a:p>
          <a:p>
            <a:pPr>
              <a:buFont typeface="Arial" panose="020B0604020202020204" pitchFamily="34" charset="0"/>
              <a:buNone/>
            </a:pPr>
            <a:r>
              <a:rPr lang="en-US" altLang="en-US" sz="2400"/>
              <a:t>            2    :    1</a:t>
            </a:r>
            <a:endParaRPr lang="en-NZ" altLang="en-US" sz="2400">
              <a:solidFill>
                <a:srgbClr val="000000"/>
              </a:solidFill>
              <a:latin typeface="Lucida Bright" panose="020B0604020202020204" pitchFamily="18" charset="0"/>
            </a:endParaRPr>
          </a:p>
          <a:p>
            <a:pPr>
              <a:buFont typeface="Arial" panose="020B0604020202020204" pitchFamily="34" charset="0"/>
              <a:buNone/>
            </a:pPr>
            <a:r>
              <a:rPr lang="en-NZ" altLang="en-US"/>
              <a:t>A</a:t>
            </a:r>
            <a:r>
              <a:rPr lang="en-US" altLang="en-US"/>
              <a:t>t equivalent point:</a:t>
            </a:r>
          </a:p>
          <a:p>
            <a:pPr>
              <a:buFont typeface="Arial" panose="020B0604020202020204" pitchFamily="34" charset="0"/>
              <a:buNone/>
            </a:pPr>
            <a:r>
              <a:rPr lang="en-US" altLang="en-US"/>
              <a:t> 2 moles of  NaOH is reacted with 1 mole of H</a:t>
            </a:r>
            <a:r>
              <a:rPr lang="en-US" altLang="en-US" baseline="-25000"/>
              <a:t>2</a:t>
            </a:r>
            <a:r>
              <a:rPr lang="en-US" altLang="en-US"/>
              <a:t>SO</a:t>
            </a:r>
            <a:r>
              <a:rPr lang="en-US" altLang="en-US" baseline="-25000"/>
              <a:t>4</a:t>
            </a:r>
            <a:r>
              <a:rPr lang="en-US" altLang="en-US"/>
              <a:t>    </a:t>
            </a:r>
          </a:p>
          <a:p>
            <a:pPr>
              <a:buFont typeface="Arial" panose="020B0604020202020204" pitchFamily="34" charset="0"/>
              <a:buNone/>
            </a:pPr>
            <a:r>
              <a:rPr lang="en-US" altLang="en-US"/>
              <a:t>So;</a:t>
            </a:r>
          </a:p>
          <a:p>
            <a:pPr>
              <a:buFont typeface="Arial" panose="020B0604020202020204" pitchFamily="34" charset="0"/>
              <a:buNone/>
            </a:pPr>
            <a:r>
              <a:rPr lang="en-US" altLang="en-US"/>
              <a:t>number of moles of NaOH   =      2     ,           M =    n      ;</a:t>
            </a:r>
          </a:p>
          <a:p>
            <a:pPr>
              <a:buFont typeface="Arial" panose="020B0604020202020204" pitchFamily="34" charset="0"/>
              <a:buNone/>
            </a:pPr>
            <a:r>
              <a:rPr lang="en-US" altLang="en-US"/>
              <a:t>number of moles of H</a:t>
            </a:r>
            <a:r>
              <a:rPr lang="en-US" altLang="en-US" baseline="-25000"/>
              <a:t>2</a:t>
            </a:r>
            <a:r>
              <a:rPr lang="en-US" altLang="en-US"/>
              <a:t>SO</a:t>
            </a:r>
            <a:r>
              <a:rPr lang="en-US" altLang="en-US" baseline="-25000"/>
              <a:t>4</a:t>
            </a:r>
            <a:r>
              <a:rPr lang="en-US" altLang="en-US"/>
              <a:t>           1                             v</a:t>
            </a:r>
          </a:p>
          <a:p>
            <a:pPr>
              <a:buFont typeface="Arial" panose="020B0604020202020204" pitchFamily="34" charset="0"/>
              <a:buNone/>
            </a:pPr>
            <a:r>
              <a:rPr lang="en-US" altLang="en-US"/>
              <a:t>n =  M x V</a:t>
            </a:r>
          </a:p>
          <a:p>
            <a:pPr>
              <a:buFont typeface="Arial" panose="020B0604020202020204" pitchFamily="34" charset="0"/>
              <a:buNone/>
            </a:pPr>
            <a:r>
              <a:rPr lang="en-US" altLang="en-US"/>
              <a:t>  M</a:t>
            </a:r>
            <a:r>
              <a:rPr lang="en-US" altLang="en-US" baseline="-25000"/>
              <a:t>NaOH </a:t>
            </a:r>
            <a:r>
              <a:rPr lang="en-US" altLang="en-US"/>
              <a:t>× V</a:t>
            </a:r>
            <a:r>
              <a:rPr lang="en-US" altLang="en-US" baseline="-25000"/>
              <a:t>NaOH      </a:t>
            </a:r>
            <a:r>
              <a:rPr lang="en-US" altLang="en-US"/>
              <a:t> =       2 </a:t>
            </a:r>
          </a:p>
          <a:p>
            <a:pPr>
              <a:buFont typeface="Arial" panose="020B0604020202020204" pitchFamily="34" charset="0"/>
              <a:buNone/>
            </a:pPr>
            <a:r>
              <a:rPr lang="en-US" altLang="en-US"/>
              <a:t>  M</a:t>
            </a:r>
            <a:r>
              <a:rPr lang="en-US" altLang="en-US" baseline="-25000"/>
              <a:t>H2SO4 </a:t>
            </a:r>
            <a:r>
              <a:rPr lang="en-US" altLang="en-US"/>
              <a:t>× V</a:t>
            </a:r>
            <a:r>
              <a:rPr lang="en-US" altLang="en-US" baseline="-25000"/>
              <a:t>H2SO4     </a:t>
            </a:r>
            <a:r>
              <a:rPr lang="en-US" altLang="en-US"/>
              <a:t>         1</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a:p>
        </p:txBody>
      </p:sp>
      <p:cxnSp>
        <p:nvCxnSpPr>
          <p:cNvPr id="5" name="Straight Connector 4">
            <a:extLst>
              <a:ext uri="{FF2B5EF4-FFF2-40B4-BE49-F238E27FC236}">
                <a16:creationId xmlns:a16="http://schemas.microsoft.com/office/drawing/2014/main" id="{19E18B53-231E-4EB9-9E41-6C62C15040EA}"/>
              </a:ext>
            </a:extLst>
          </p:cNvPr>
          <p:cNvCxnSpPr/>
          <p:nvPr/>
        </p:nvCxnSpPr>
        <p:spPr>
          <a:xfrm>
            <a:off x="2181226" y="4360863"/>
            <a:ext cx="30003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82BFA3C-21E6-4099-829C-BE1C2C456F2A}"/>
              </a:ext>
            </a:extLst>
          </p:cNvPr>
          <p:cNvCxnSpPr/>
          <p:nvPr/>
        </p:nvCxnSpPr>
        <p:spPr>
          <a:xfrm>
            <a:off x="5700713" y="4360863"/>
            <a:ext cx="368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742C54-5BC2-42D2-B5F9-83E66FEA246D}"/>
              </a:ext>
            </a:extLst>
          </p:cNvPr>
          <p:cNvCxnSpPr/>
          <p:nvPr/>
        </p:nvCxnSpPr>
        <p:spPr>
          <a:xfrm>
            <a:off x="2181226" y="5689600"/>
            <a:ext cx="16986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6FA52-7275-4EA8-A441-35BC983E9C58}"/>
              </a:ext>
            </a:extLst>
          </p:cNvPr>
          <p:cNvCxnSpPr/>
          <p:nvPr/>
        </p:nvCxnSpPr>
        <p:spPr>
          <a:xfrm>
            <a:off x="4691063" y="5543550"/>
            <a:ext cx="368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8437391-2DA5-43A9-A47E-55F3A2721B8D}"/>
              </a:ext>
            </a:extLst>
          </p:cNvPr>
          <p:cNvCxnSpPr/>
          <p:nvPr/>
        </p:nvCxnSpPr>
        <p:spPr>
          <a:xfrm>
            <a:off x="7689850" y="4375150"/>
            <a:ext cx="368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087F-ECAF-4FBB-960E-E63852D447E1}"/>
              </a:ext>
            </a:extLst>
          </p:cNvPr>
          <p:cNvSpPr>
            <a:spLocks noGrp="1"/>
          </p:cNvSpPr>
          <p:nvPr>
            <p:ph type="title"/>
          </p:nvPr>
        </p:nvSpPr>
        <p:spPr/>
        <p:txBody>
          <a:bodyPr/>
          <a:lstStyle/>
          <a:p>
            <a:pPr>
              <a:defRPr/>
            </a:pPr>
            <a:endParaRPr lang="en-US">
              <a:ea typeface="ＭＳ Ｐゴシック" charset="0"/>
            </a:endParaRPr>
          </a:p>
        </p:txBody>
      </p:sp>
      <p:sp>
        <p:nvSpPr>
          <p:cNvPr id="30722" name="Content Placeholder 2">
            <a:extLst>
              <a:ext uri="{FF2B5EF4-FFF2-40B4-BE49-F238E27FC236}">
                <a16:creationId xmlns:a16="http://schemas.microsoft.com/office/drawing/2014/main" id="{23F3CF3C-8331-478B-9ACD-A0E67BEEF173}"/>
              </a:ext>
            </a:extLst>
          </p:cNvPr>
          <p:cNvSpPr>
            <a:spLocks noGrp="1"/>
          </p:cNvSpPr>
          <p:nvPr>
            <p:ph idx="1"/>
          </p:nvPr>
        </p:nvSpPr>
        <p:spPr/>
        <p:txBody>
          <a:bodyPr>
            <a:normAutofit lnSpcReduction="10000"/>
          </a:bodyPr>
          <a:lstStyle/>
          <a:p>
            <a:pPr marL="114300" indent="0">
              <a:buNone/>
            </a:pPr>
            <a:r>
              <a:rPr lang="en-US" altLang="en-US"/>
              <a:t> M</a:t>
            </a:r>
            <a:r>
              <a:rPr lang="en-US" altLang="en-US" baseline="-25000"/>
              <a:t>NaOH </a:t>
            </a:r>
            <a:r>
              <a:rPr lang="en-US" altLang="en-US"/>
              <a:t>×  10      =     2</a:t>
            </a:r>
          </a:p>
          <a:p>
            <a:pPr marL="114300" indent="0">
              <a:buNone/>
            </a:pPr>
            <a:r>
              <a:rPr lang="en-US" altLang="en-US"/>
              <a:t>   0.1 x  9.1               1</a:t>
            </a:r>
          </a:p>
          <a:p>
            <a:pPr marL="114300" indent="0">
              <a:buNone/>
            </a:pPr>
            <a:endParaRPr lang="en-US" altLang="en-US"/>
          </a:p>
          <a:p>
            <a:pPr marL="114300" indent="0">
              <a:buNone/>
            </a:pPr>
            <a:r>
              <a:rPr lang="en-US" altLang="en-US"/>
              <a:t>M </a:t>
            </a:r>
            <a:r>
              <a:rPr lang="en-US" altLang="en-US" baseline="-25000"/>
              <a:t>NaOH </a:t>
            </a:r>
            <a:r>
              <a:rPr lang="en-US" altLang="en-US"/>
              <a:t>=  0.1 x 9.1 x 2</a:t>
            </a:r>
          </a:p>
          <a:p>
            <a:pPr marL="114300" indent="0">
              <a:buNone/>
            </a:pPr>
            <a:r>
              <a:rPr lang="en-US" altLang="en-US"/>
              <a:t>                     10 x1</a:t>
            </a:r>
          </a:p>
          <a:p>
            <a:pPr marL="114300" indent="0">
              <a:buNone/>
            </a:pPr>
            <a:r>
              <a:rPr lang="en-US" altLang="en-US"/>
              <a:t> M </a:t>
            </a:r>
            <a:r>
              <a:rPr lang="en-US" altLang="en-US" baseline="-25000"/>
              <a:t>NaOH   </a:t>
            </a:r>
            <a:r>
              <a:rPr lang="en-US" altLang="en-US"/>
              <a:t> =      0.1 X 9.1 X 2      =   0.182 M</a:t>
            </a:r>
          </a:p>
          <a:p>
            <a:pPr marL="114300" indent="0">
              <a:buNone/>
            </a:pPr>
            <a:r>
              <a:rPr lang="en-US" altLang="en-US" baseline="-25000"/>
              <a:t>                                                </a:t>
            </a:r>
            <a:r>
              <a:rPr lang="en-US" altLang="en-US"/>
              <a:t>10 x 1</a:t>
            </a:r>
          </a:p>
        </p:txBody>
      </p:sp>
      <p:cxnSp>
        <p:nvCxnSpPr>
          <p:cNvPr id="5" name="Straight Connector 4">
            <a:extLst>
              <a:ext uri="{FF2B5EF4-FFF2-40B4-BE49-F238E27FC236}">
                <a16:creationId xmlns:a16="http://schemas.microsoft.com/office/drawing/2014/main" id="{22831D5D-9A5C-447C-9D93-6C81B5650C50}"/>
              </a:ext>
            </a:extLst>
          </p:cNvPr>
          <p:cNvCxnSpPr/>
          <p:nvPr/>
        </p:nvCxnSpPr>
        <p:spPr>
          <a:xfrm flipV="1">
            <a:off x="2289175" y="2065339"/>
            <a:ext cx="1530350" cy="15875"/>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A38C052-EE25-4CAC-881E-8204F64C3067}"/>
              </a:ext>
            </a:extLst>
          </p:cNvPr>
          <p:cNvCxnSpPr/>
          <p:nvPr/>
        </p:nvCxnSpPr>
        <p:spPr>
          <a:xfrm>
            <a:off x="4246563" y="2033588"/>
            <a:ext cx="336550" cy="0"/>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F9AC42C-6C1F-471D-8A22-A9348969C7A5}"/>
              </a:ext>
            </a:extLst>
          </p:cNvPr>
          <p:cNvCxnSpPr/>
          <p:nvPr/>
        </p:nvCxnSpPr>
        <p:spPr>
          <a:xfrm flipV="1">
            <a:off x="3649663" y="3992564"/>
            <a:ext cx="1530350" cy="15875"/>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F3E131D-58C1-40BD-A0C5-682E26805617}"/>
              </a:ext>
            </a:extLst>
          </p:cNvPr>
          <p:cNvCxnSpPr/>
          <p:nvPr/>
        </p:nvCxnSpPr>
        <p:spPr>
          <a:xfrm>
            <a:off x="3282951" y="3243263"/>
            <a:ext cx="1300163" cy="0"/>
          </a:xfrm>
          <a:prstGeom prst="line">
            <a:avLst/>
          </a:prstGeom>
          <a:ln>
            <a:solidFill>
              <a:srgbClr val="2F2B2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F406-7095-4F4A-BA2A-8B07028DD0D6}"/>
              </a:ext>
            </a:extLst>
          </p:cNvPr>
          <p:cNvSpPr>
            <a:spLocks noGrp="1"/>
          </p:cNvSpPr>
          <p:nvPr>
            <p:ph type="ctrTitle"/>
          </p:nvPr>
        </p:nvSpPr>
        <p:spPr/>
        <p:txBody>
          <a:bodyPr rtlCol="0"/>
          <a:lstStyle/>
          <a:p>
            <a:pPr>
              <a:defRPr/>
            </a:pPr>
            <a:r>
              <a:rPr lang="en-US" dirty="0">
                <a:solidFill>
                  <a:srgbClr val="FF0000"/>
                </a:solidFill>
                <a:latin typeface="Bahnschrift SemiBold" panose="020B0502040204020203" pitchFamily="34" charset="0"/>
              </a:rPr>
              <a:t>Theory of Volumetric          analysis</a:t>
            </a:r>
          </a:p>
        </p:txBody>
      </p:sp>
    </p:spTree>
    <p:extLst>
      <p:ext uri="{BB962C8B-B14F-4D97-AF65-F5344CB8AC3E}">
        <p14:creationId xmlns:p14="http://schemas.microsoft.com/office/powerpoint/2010/main" val="344292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81D77-FE72-4E1B-A1FC-52105BEB7451}"/>
              </a:ext>
            </a:extLst>
          </p:cNvPr>
          <p:cNvSpPr>
            <a:spLocks noGrp="1"/>
          </p:cNvSpPr>
          <p:nvPr>
            <p:ph idx="1"/>
          </p:nvPr>
        </p:nvSpPr>
        <p:spPr>
          <a:xfrm>
            <a:off x="1981200" y="1080536"/>
            <a:ext cx="7620000" cy="5880100"/>
          </a:xfrm>
        </p:spPr>
        <p:txBody>
          <a:bodyPr>
            <a:normAutofit lnSpcReduction="10000"/>
          </a:bodyPr>
          <a:lstStyle/>
          <a:p>
            <a:pPr marL="114300" indent="0">
              <a:buNone/>
            </a:pPr>
            <a:r>
              <a:rPr lang="en-US" altLang="en-US" sz="2400" b="1" dirty="0">
                <a:solidFill>
                  <a:srgbClr val="FF0000"/>
                </a:solidFill>
              </a:rPr>
              <a:t>Direct titration:</a:t>
            </a:r>
          </a:p>
          <a:p>
            <a:pPr marL="114300" indent="0"/>
            <a:r>
              <a:rPr lang="en-US" altLang="en-US" dirty="0"/>
              <a:t>When a titrant </a:t>
            </a:r>
            <a:r>
              <a:rPr lang="en-US" altLang="en-US" dirty="0">
                <a:solidFill>
                  <a:srgbClr val="FF0000"/>
                </a:solidFill>
              </a:rPr>
              <a:t>reacts directly </a:t>
            </a:r>
            <a:r>
              <a:rPr lang="en-US" altLang="en-US" dirty="0"/>
              <a:t>with an  analyte the procedure is termed as direct titration. </a:t>
            </a:r>
          </a:p>
          <a:p>
            <a:pPr marL="114300" indent="0">
              <a:buNone/>
            </a:pPr>
            <a:r>
              <a:rPr lang="en-US" altLang="en-US" sz="2400" b="1" dirty="0">
                <a:solidFill>
                  <a:srgbClr val="FF0000"/>
                </a:solidFill>
              </a:rPr>
              <a:t>Back titration:</a:t>
            </a:r>
          </a:p>
          <a:p>
            <a:pPr marL="114300" indent="0"/>
            <a:r>
              <a:rPr lang="en-US" altLang="en-US" dirty="0"/>
              <a:t>It is a technique used to find the concentration of a reactant of unknown concentration by reacting it with an excess volume of another reactant of known concentration. The resulting mixture is then titrated back, taking into account the concentration of the excess which was added. </a:t>
            </a:r>
          </a:p>
          <a:p>
            <a:pPr marL="114300" indent="0"/>
            <a:r>
              <a:rPr lang="en-US" altLang="en-US" dirty="0"/>
              <a:t>Back titrations can be used for many reasons, including: when the sample is not soluble in water, when the sample contains impurities that interfere with forward titration, or when the end-point is more easily identified than in forward titration. </a:t>
            </a:r>
          </a:p>
          <a:p>
            <a:pPr marL="114300" indent="0"/>
            <a:endParaRPr lang="en-US" altLang="en-US" dirty="0"/>
          </a:p>
        </p:txBody>
      </p:sp>
    </p:spTree>
    <p:extLst>
      <p:ext uri="{BB962C8B-B14F-4D97-AF65-F5344CB8AC3E}">
        <p14:creationId xmlns:p14="http://schemas.microsoft.com/office/powerpoint/2010/main" val="265144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Types of Titrations</a:t>
            </a:r>
            <a:endParaRPr lang="en-IN" b="1" dirty="0">
              <a:solidFill>
                <a:srgbClr val="FF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43262" y="2987675"/>
            <a:ext cx="57054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1. Acid-Base Titration</a:t>
            </a:r>
            <a:br>
              <a:rPr lang="en-IN" dirty="0">
                <a:solidFill>
                  <a:srgbClr val="FF00FF"/>
                </a:solidFill>
              </a:rPr>
            </a:br>
            <a:endParaRPr lang="en-IN" dirty="0">
              <a:solidFill>
                <a:srgbClr val="FF00FF"/>
              </a:solidFill>
            </a:endParaRPr>
          </a:p>
        </p:txBody>
      </p:sp>
      <p:sp>
        <p:nvSpPr>
          <p:cNvPr id="3" name="Content Placeholder 2"/>
          <p:cNvSpPr>
            <a:spLocks noGrp="1"/>
          </p:cNvSpPr>
          <p:nvPr>
            <p:ph idx="1"/>
          </p:nvPr>
        </p:nvSpPr>
        <p:spPr/>
        <p:txBody>
          <a:bodyPr>
            <a:normAutofit fontScale="92500" lnSpcReduction="10000"/>
          </a:bodyPr>
          <a:lstStyle/>
          <a:p>
            <a:r>
              <a:rPr lang="en-IN" dirty="0"/>
              <a:t>The strength of an acid can be determined using a standard solution of a base. This process is called </a:t>
            </a:r>
            <a:r>
              <a:rPr lang="en-IN" dirty="0" err="1"/>
              <a:t>acidimetry</a:t>
            </a:r>
            <a:r>
              <a:rPr lang="en-IN" dirty="0"/>
              <a:t>. In the same way, the strength of a base can be found with the help of a standard solution of an acid, which is known as </a:t>
            </a:r>
            <a:r>
              <a:rPr lang="en-IN" dirty="0" err="1"/>
              <a:t>alkalimetry</a:t>
            </a:r>
            <a:r>
              <a:rPr lang="en-IN" dirty="0"/>
              <a:t>. Both titrations involve in the </a:t>
            </a:r>
            <a:r>
              <a:rPr lang="en-IN" dirty="0">
                <a:hlinkClick r:id="rId2"/>
              </a:rPr>
              <a:t>neutralization reaction</a:t>
            </a:r>
            <a:r>
              <a:rPr lang="en-IN" dirty="0"/>
              <a:t> of an alkali.</a:t>
            </a:r>
          </a:p>
          <a:p>
            <a:r>
              <a:rPr lang="en-IN" dirty="0"/>
              <a:t>What is Acid-Base Titration?</a:t>
            </a:r>
          </a:p>
          <a:p>
            <a:r>
              <a:rPr lang="en-IN" dirty="0"/>
              <a:t>It is a </a:t>
            </a:r>
            <a:r>
              <a:rPr lang="en-IN" dirty="0">
                <a:solidFill>
                  <a:srgbClr val="FF0000"/>
                </a:solidFill>
              </a:rPr>
              <a:t>quantitative analysis method </a:t>
            </a:r>
            <a:r>
              <a:rPr lang="en-IN" dirty="0"/>
              <a:t>to determine </a:t>
            </a:r>
            <a:r>
              <a:rPr lang="en-IN" dirty="0">
                <a:solidFill>
                  <a:srgbClr val="FF0000"/>
                </a:solidFill>
              </a:rPr>
              <a:t>an acid’s or bases’ </a:t>
            </a:r>
            <a:r>
              <a:rPr lang="en-IN" dirty="0"/>
              <a:t>concentration by precisely </a:t>
            </a:r>
            <a:r>
              <a:rPr lang="en-IN" dirty="0">
                <a:solidFill>
                  <a:srgbClr val="FF0000"/>
                </a:solidFill>
              </a:rPr>
              <a:t>neutralizing </a:t>
            </a:r>
            <a:r>
              <a:rPr lang="en-IN" dirty="0"/>
              <a:t>them with a standard solution of either acid or base of known concentration. It is monitored with the help of a </a:t>
            </a:r>
            <a:r>
              <a:rPr lang="en-IN" dirty="0">
                <a:solidFill>
                  <a:srgbClr val="FF0000"/>
                </a:solidFill>
              </a:rPr>
              <a:t>pH indicator </a:t>
            </a:r>
            <a:r>
              <a:rPr lang="en-IN" dirty="0"/>
              <a:t>to know the development of the acid-base reaction.</a:t>
            </a:r>
          </a:p>
          <a:p>
            <a:endParaRPr lang="en-IN" dirty="0"/>
          </a:p>
        </p:txBody>
      </p:sp>
    </p:spTree>
    <p:extLst>
      <p:ext uri="{BB962C8B-B14F-4D97-AF65-F5344CB8AC3E}">
        <p14:creationId xmlns:p14="http://schemas.microsoft.com/office/powerpoint/2010/main" val="279019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701"/>
            <a:ext cx="10515600" cy="4286250"/>
          </a:xfrm>
        </p:spPr>
        <p:txBody>
          <a:bodyPr/>
          <a:lstStyle/>
          <a:p>
            <a:r>
              <a:rPr lang="pt-BR" dirty="0"/>
              <a:t>HA+BOH→BA+H</a:t>
            </a:r>
            <a:r>
              <a:rPr lang="pt-BR" baseline="-25000" dirty="0"/>
              <a:t>2</a:t>
            </a:r>
            <a:r>
              <a:rPr lang="pt-BR" dirty="0"/>
              <a:t>O</a:t>
            </a:r>
          </a:p>
          <a:p>
            <a:r>
              <a:rPr lang="pt-BR" dirty="0">
                <a:solidFill>
                  <a:srgbClr val="FF0000"/>
                </a:solidFill>
              </a:rPr>
              <a:t>Acid + Alkali→Salt + Water</a:t>
            </a:r>
          </a:p>
          <a:p>
            <a:r>
              <a:rPr lang="pt-BR" dirty="0"/>
              <a:t>Or H</a:t>
            </a:r>
            <a:r>
              <a:rPr lang="pt-BR" baseline="30000" dirty="0"/>
              <a:t>+</a:t>
            </a:r>
            <a:r>
              <a:rPr lang="pt-BR" dirty="0"/>
              <a:t> + A</a:t>
            </a:r>
            <a:r>
              <a:rPr lang="pt-BR" baseline="30000" dirty="0"/>
              <a:t>– </a:t>
            </a:r>
            <a:r>
              <a:rPr lang="pt-BR" dirty="0"/>
              <a:t>+ B</a:t>
            </a:r>
            <a:r>
              <a:rPr lang="pt-BR" baseline="30000" dirty="0"/>
              <a:t>+</a:t>
            </a:r>
            <a:r>
              <a:rPr lang="pt-BR" dirty="0"/>
              <a:t> + OH</a:t>
            </a:r>
            <a:r>
              <a:rPr lang="pt-BR" baseline="30000" dirty="0"/>
              <a:t>– </a:t>
            </a:r>
            <a:r>
              <a:rPr lang="pt-BR" dirty="0"/>
              <a:t>→ B</a:t>
            </a:r>
            <a:r>
              <a:rPr lang="pt-BR" baseline="30000" dirty="0"/>
              <a:t>+</a:t>
            </a:r>
            <a:r>
              <a:rPr lang="pt-BR" dirty="0"/>
              <a:t> + A</a:t>
            </a:r>
            <a:r>
              <a:rPr lang="pt-BR" baseline="30000" dirty="0"/>
              <a:t>–</a:t>
            </a:r>
            <a:r>
              <a:rPr lang="pt-BR" dirty="0"/>
              <a:t> + H</a:t>
            </a:r>
            <a:r>
              <a:rPr lang="pt-BR" baseline="-25000" dirty="0"/>
              <a:t>2</a:t>
            </a:r>
            <a:r>
              <a:rPr lang="pt-BR" dirty="0"/>
              <a:t>O</a:t>
            </a:r>
          </a:p>
          <a:p>
            <a:r>
              <a:rPr lang="pt-BR" dirty="0"/>
              <a:t>Or </a:t>
            </a:r>
            <a:r>
              <a:rPr lang="pt-BR" dirty="0">
                <a:solidFill>
                  <a:srgbClr val="FF0000"/>
                </a:solidFill>
              </a:rPr>
              <a:t>H</a:t>
            </a:r>
            <a:r>
              <a:rPr lang="pt-BR" baseline="30000" dirty="0">
                <a:solidFill>
                  <a:srgbClr val="FF0000"/>
                </a:solidFill>
              </a:rPr>
              <a:t>+</a:t>
            </a:r>
            <a:r>
              <a:rPr lang="pt-BR" dirty="0">
                <a:solidFill>
                  <a:srgbClr val="FF0000"/>
                </a:solidFill>
              </a:rPr>
              <a:t> + OH</a:t>
            </a:r>
            <a:r>
              <a:rPr lang="pt-BR" baseline="30000" dirty="0">
                <a:solidFill>
                  <a:srgbClr val="FF0000"/>
                </a:solidFill>
              </a:rPr>
              <a:t>–</a:t>
            </a:r>
            <a:r>
              <a:rPr lang="pt-BR" dirty="0">
                <a:solidFill>
                  <a:srgbClr val="FF0000"/>
                </a:solidFill>
              </a:rPr>
              <a:t> → H</a:t>
            </a:r>
            <a:r>
              <a:rPr lang="pt-BR" baseline="-25000" dirty="0">
                <a:solidFill>
                  <a:srgbClr val="FF0000"/>
                </a:solidFill>
              </a:rPr>
              <a:t>2</a:t>
            </a:r>
            <a:r>
              <a:rPr lang="pt-BR" dirty="0">
                <a:solidFill>
                  <a:srgbClr val="FF0000"/>
                </a:solidFill>
              </a:rPr>
              <a:t>O</a:t>
            </a:r>
          </a:p>
          <a:p>
            <a:r>
              <a:rPr lang="en-IN" dirty="0"/>
              <a:t>The acid-base titration is based on the reaction that neutralization is between a base or an acidic and </a:t>
            </a:r>
            <a:r>
              <a:rPr lang="en-IN" dirty="0" err="1"/>
              <a:t>analyte</a:t>
            </a:r>
            <a:r>
              <a:rPr lang="en-IN" dirty="0"/>
              <a:t>. In this type, a reagent is mixed with the sample solution until it reaches the required pH level. This type of titration majorly depends on the track change in pH or a pH meter.</a:t>
            </a:r>
          </a:p>
        </p:txBody>
      </p:sp>
    </p:spTree>
    <p:extLst>
      <p:ext uri="{BB962C8B-B14F-4D97-AF65-F5344CB8AC3E}">
        <p14:creationId xmlns:p14="http://schemas.microsoft.com/office/powerpoint/2010/main" val="228912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2. Redox Titrations</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The redox titration is also known as an </a:t>
            </a:r>
            <a:r>
              <a:rPr lang="en-IN" dirty="0">
                <a:hlinkClick r:id="rId2"/>
              </a:rPr>
              <a:t>oxidation-reduction reaction</a:t>
            </a:r>
            <a:r>
              <a:rPr lang="en-IN" dirty="0"/>
              <a:t>. In this type of titration, the </a:t>
            </a:r>
            <a:r>
              <a:rPr lang="en-IN" dirty="0">
                <a:solidFill>
                  <a:srgbClr val="FF0000"/>
                </a:solidFill>
              </a:rPr>
              <a:t>chemical reaction </a:t>
            </a:r>
            <a:r>
              <a:rPr lang="en-IN" dirty="0"/>
              <a:t>takes place with a </a:t>
            </a:r>
            <a:r>
              <a:rPr lang="en-IN" dirty="0">
                <a:solidFill>
                  <a:srgbClr val="FF0000"/>
                </a:solidFill>
              </a:rPr>
              <a:t>transfer of electrons in the reacting ions</a:t>
            </a:r>
            <a:r>
              <a:rPr lang="en-IN" dirty="0"/>
              <a:t> of aqueous solutions. The titrations are named after the reagent that is used in are as follows;</a:t>
            </a:r>
          </a:p>
          <a:p>
            <a:r>
              <a:rPr lang="en-IN" dirty="0">
                <a:solidFill>
                  <a:srgbClr val="00B050"/>
                </a:solidFill>
              </a:rPr>
              <a:t>Permanganate Titrations</a:t>
            </a:r>
          </a:p>
          <a:p>
            <a:r>
              <a:rPr lang="en-IN" dirty="0">
                <a:solidFill>
                  <a:srgbClr val="00B050"/>
                </a:solidFill>
              </a:rPr>
              <a:t>Dichromate Titrations</a:t>
            </a:r>
          </a:p>
          <a:p>
            <a:r>
              <a:rPr lang="en-IN" dirty="0">
                <a:solidFill>
                  <a:srgbClr val="00B050"/>
                </a:solidFill>
              </a:rPr>
              <a:t>Iodimetric and Iodometric Titrations</a:t>
            </a:r>
          </a:p>
          <a:p>
            <a:endParaRPr lang="en-IN" dirty="0"/>
          </a:p>
        </p:txBody>
      </p:sp>
    </p:spTree>
    <p:extLst>
      <p:ext uri="{BB962C8B-B14F-4D97-AF65-F5344CB8AC3E}">
        <p14:creationId xmlns:p14="http://schemas.microsoft.com/office/powerpoint/2010/main" val="250248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00B050"/>
                </a:solidFill>
              </a:rPr>
              <a:t>Permanganate Titrations</a:t>
            </a:r>
            <a:br>
              <a:rPr lang="en-IN" dirty="0">
                <a:solidFill>
                  <a:srgbClr val="00B050"/>
                </a:solidFill>
              </a:rPr>
            </a:br>
            <a:endParaRPr lang="en-IN" dirty="0">
              <a:solidFill>
                <a:srgbClr val="00B050"/>
              </a:solidFill>
            </a:endParaRPr>
          </a:p>
        </p:txBody>
      </p:sp>
      <p:sp>
        <p:nvSpPr>
          <p:cNvPr id="3" name="Content Placeholder 2"/>
          <p:cNvSpPr>
            <a:spLocks noGrp="1"/>
          </p:cNvSpPr>
          <p:nvPr>
            <p:ph idx="1"/>
          </p:nvPr>
        </p:nvSpPr>
        <p:spPr/>
        <p:txBody>
          <a:bodyPr>
            <a:normAutofit lnSpcReduction="10000"/>
          </a:bodyPr>
          <a:lstStyle/>
          <a:p>
            <a:r>
              <a:rPr lang="en-IN" dirty="0"/>
              <a:t>In this titration, the potassium permanganate is </a:t>
            </a:r>
            <a:r>
              <a:rPr lang="en-IN" dirty="0">
                <a:solidFill>
                  <a:srgbClr val="00B050"/>
                </a:solidFill>
              </a:rPr>
              <a:t>used as an oxidizing agent.</a:t>
            </a:r>
            <a:r>
              <a:rPr lang="en-IN" dirty="0"/>
              <a:t> It is maintained with the use of dilute sulphuric acid. Here is the equation.</a:t>
            </a:r>
          </a:p>
          <a:p>
            <a:r>
              <a:rPr lang="en-IN" dirty="0"/>
              <a:t> </a:t>
            </a:r>
            <a:r>
              <a:rPr lang="en-IN" dirty="0">
                <a:solidFill>
                  <a:srgbClr val="FF0000"/>
                </a:solidFill>
              </a:rPr>
              <a:t>2KMnO</a:t>
            </a:r>
            <a:r>
              <a:rPr lang="en-IN" baseline="-25000" dirty="0">
                <a:solidFill>
                  <a:srgbClr val="FF0000"/>
                </a:solidFill>
              </a:rPr>
              <a:t>4</a:t>
            </a:r>
            <a:r>
              <a:rPr lang="en-IN" dirty="0">
                <a:solidFill>
                  <a:srgbClr val="FF0000"/>
                </a:solidFill>
              </a:rPr>
              <a:t> + 3H</a:t>
            </a:r>
            <a:r>
              <a:rPr lang="en-IN" baseline="-25000" dirty="0">
                <a:solidFill>
                  <a:srgbClr val="FF0000"/>
                </a:solidFill>
              </a:rPr>
              <a:t>2</a:t>
            </a:r>
            <a:r>
              <a:rPr lang="en-IN" dirty="0">
                <a:solidFill>
                  <a:srgbClr val="FF0000"/>
                </a:solidFill>
              </a:rPr>
              <a:t>SO</a:t>
            </a:r>
            <a:r>
              <a:rPr lang="en-IN" baseline="-25000" dirty="0">
                <a:solidFill>
                  <a:srgbClr val="FF0000"/>
                </a:solidFill>
              </a:rPr>
              <a:t>4</a:t>
            </a:r>
            <a:r>
              <a:rPr lang="en-IN" dirty="0">
                <a:solidFill>
                  <a:srgbClr val="FF0000"/>
                </a:solidFill>
              </a:rPr>
              <a:t> → K</a:t>
            </a:r>
            <a:r>
              <a:rPr lang="en-IN" baseline="-25000" dirty="0">
                <a:solidFill>
                  <a:srgbClr val="FF0000"/>
                </a:solidFill>
              </a:rPr>
              <a:t>2</a:t>
            </a:r>
            <a:r>
              <a:rPr lang="en-IN" dirty="0">
                <a:solidFill>
                  <a:srgbClr val="FF0000"/>
                </a:solidFill>
              </a:rPr>
              <a:t>SO</a:t>
            </a:r>
            <a:r>
              <a:rPr lang="en-IN" baseline="-25000" dirty="0">
                <a:solidFill>
                  <a:srgbClr val="FF0000"/>
                </a:solidFill>
              </a:rPr>
              <a:t>4</a:t>
            </a:r>
            <a:r>
              <a:rPr lang="en-IN" dirty="0">
                <a:solidFill>
                  <a:srgbClr val="FF0000"/>
                </a:solidFill>
              </a:rPr>
              <a:t> + 2MnSO</a:t>
            </a:r>
            <a:r>
              <a:rPr lang="en-IN" baseline="-25000" dirty="0">
                <a:solidFill>
                  <a:srgbClr val="FF0000"/>
                </a:solidFill>
              </a:rPr>
              <a:t>4</a:t>
            </a:r>
            <a:r>
              <a:rPr lang="en-IN" dirty="0">
                <a:solidFill>
                  <a:srgbClr val="FF0000"/>
                </a:solidFill>
              </a:rPr>
              <a:t> + 3H</a:t>
            </a:r>
            <a:r>
              <a:rPr lang="en-IN" baseline="-25000" dirty="0">
                <a:solidFill>
                  <a:srgbClr val="FF0000"/>
                </a:solidFill>
              </a:rPr>
              <a:t>2</a:t>
            </a:r>
            <a:r>
              <a:rPr lang="en-IN" dirty="0">
                <a:solidFill>
                  <a:srgbClr val="FF0000"/>
                </a:solidFill>
              </a:rPr>
              <a:t>O + 5[O]</a:t>
            </a:r>
          </a:p>
          <a:p>
            <a:r>
              <a:rPr lang="en-IN" dirty="0">
                <a:solidFill>
                  <a:srgbClr val="FF0000"/>
                </a:solidFill>
              </a:rPr>
              <a:t>Or MnO</a:t>
            </a:r>
            <a:r>
              <a:rPr lang="en-IN" sz="1600" dirty="0">
                <a:solidFill>
                  <a:srgbClr val="FF0000"/>
                </a:solidFill>
              </a:rPr>
              <a:t>4</a:t>
            </a:r>
            <a:r>
              <a:rPr lang="en-IN" sz="3200" baseline="30000" dirty="0">
                <a:solidFill>
                  <a:srgbClr val="FF0000"/>
                </a:solidFill>
              </a:rPr>
              <a:t>–</a:t>
            </a:r>
            <a:r>
              <a:rPr lang="en-IN" dirty="0">
                <a:solidFill>
                  <a:srgbClr val="FF0000"/>
                </a:solidFill>
              </a:rPr>
              <a:t> + 8H</a:t>
            </a:r>
            <a:r>
              <a:rPr lang="en-IN" baseline="30000" dirty="0">
                <a:solidFill>
                  <a:srgbClr val="FF0000"/>
                </a:solidFill>
              </a:rPr>
              <a:t>+</a:t>
            </a:r>
            <a:r>
              <a:rPr lang="en-IN" dirty="0">
                <a:solidFill>
                  <a:srgbClr val="FF0000"/>
                </a:solidFill>
              </a:rPr>
              <a:t> + 5e</a:t>
            </a:r>
            <a:r>
              <a:rPr lang="en-IN" baseline="30000" dirty="0">
                <a:solidFill>
                  <a:srgbClr val="FF0000"/>
                </a:solidFill>
              </a:rPr>
              <a:t>–</a:t>
            </a:r>
            <a:r>
              <a:rPr lang="en-IN" dirty="0">
                <a:solidFill>
                  <a:srgbClr val="FF0000"/>
                </a:solidFill>
              </a:rPr>
              <a:t> → Mn</a:t>
            </a:r>
            <a:r>
              <a:rPr lang="en-IN" baseline="30000" dirty="0">
                <a:solidFill>
                  <a:srgbClr val="FF0000"/>
                </a:solidFill>
              </a:rPr>
              <a:t>2+</a:t>
            </a:r>
            <a:r>
              <a:rPr lang="en-IN" dirty="0">
                <a:solidFill>
                  <a:srgbClr val="FF0000"/>
                </a:solidFill>
              </a:rPr>
              <a:t>+ 4H</a:t>
            </a:r>
            <a:r>
              <a:rPr lang="en-IN" baseline="-25000" dirty="0">
                <a:solidFill>
                  <a:srgbClr val="FF0000"/>
                </a:solidFill>
              </a:rPr>
              <a:t>2</a:t>
            </a:r>
            <a:r>
              <a:rPr lang="en-IN" dirty="0">
                <a:solidFill>
                  <a:srgbClr val="FF0000"/>
                </a:solidFill>
              </a:rPr>
              <a:t>O</a:t>
            </a:r>
          </a:p>
          <a:p>
            <a:r>
              <a:rPr lang="en-IN" dirty="0"/>
              <a:t>Further, the solution remains colourless before the endpoint. The potassium permanganate is used to estimate oxalic acid, ferrous salts, hydrogen peroxide, oxalates and more. While the solution of potassium permanganate is always standardized before it is used.</a:t>
            </a:r>
          </a:p>
          <a:p>
            <a:endParaRPr lang="en-US" dirty="0"/>
          </a:p>
          <a:p>
            <a:endParaRPr lang="en-US" dirty="0"/>
          </a:p>
          <a:p>
            <a:endParaRPr lang="en-IN" dirty="0"/>
          </a:p>
        </p:txBody>
      </p:sp>
    </p:spTree>
    <p:extLst>
      <p:ext uri="{BB962C8B-B14F-4D97-AF65-F5344CB8AC3E}">
        <p14:creationId xmlns:p14="http://schemas.microsoft.com/office/powerpoint/2010/main" val="396409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00B050"/>
                </a:solidFill>
              </a:rPr>
              <a:t>Dichromate Titrations</a:t>
            </a:r>
            <a:br>
              <a:rPr lang="en-IN" dirty="0"/>
            </a:br>
            <a:endParaRPr lang="en-IN" dirty="0"/>
          </a:p>
        </p:txBody>
      </p:sp>
      <p:sp>
        <p:nvSpPr>
          <p:cNvPr id="3" name="Content Placeholder 2"/>
          <p:cNvSpPr>
            <a:spLocks noGrp="1"/>
          </p:cNvSpPr>
          <p:nvPr>
            <p:ph idx="1"/>
          </p:nvPr>
        </p:nvSpPr>
        <p:spPr/>
        <p:txBody>
          <a:bodyPr/>
          <a:lstStyle/>
          <a:p>
            <a:r>
              <a:rPr lang="en-IN" dirty="0"/>
              <a:t>These are titrations in which, potassium dichromate is used as an </a:t>
            </a:r>
            <a:r>
              <a:rPr lang="en-IN" dirty="0">
                <a:solidFill>
                  <a:srgbClr val="00B050"/>
                </a:solidFill>
                <a:hlinkClick r:id="rId2"/>
              </a:rPr>
              <a:t>oxidising agent</a:t>
            </a:r>
            <a:r>
              <a:rPr lang="en-IN" dirty="0"/>
              <a:t> in acidic medium. The medium is maintained acidic by the use of dilute sulphuric acid. The potential equation is:</a:t>
            </a:r>
          </a:p>
          <a:p>
            <a:r>
              <a:rPr lang="en-IN" dirty="0">
                <a:solidFill>
                  <a:srgbClr val="FF0000"/>
                </a:solidFill>
              </a:rPr>
              <a:t>K</a:t>
            </a:r>
            <a:r>
              <a:rPr lang="en-IN" baseline="-25000" dirty="0">
                <a:solidFill>
                  <a:srgbClr val="FF0000"/>
                </a:solidFill>
              </a:rPr>
              <a:t>2</a:t>
            </a:r>
            <a:r>
              <a:rPr lang="en-IN" dirty="0">
                <a:solidFill>
                  <a:srgbClr val="FF0000"/>
                </a:solidFill>
              </a:rPr>
              <a:t>Cr</a:t>
            </a:r>
            <a:r>
              <a:rPr lang="en-IN" baseline="-25000" dirty="0">
                <a:solidFill>
                  <a:srgbClr val="FF0000"/>
                </a:solidFill>
              </a:rPr>
              <a:t>2</a:t>
            </a:r>
            <a:r>
              <a:rPr lang="en-IN" dirty="0">
                <a:solidFill>
                  <a:srgbClr val="FF0000"/>
                </a:solidFill>
              </a:rPr>
              <a:t>O</a:t>
            </a:r>
            <a:r>
              <a:rPr lang="en-IN" baseline="-25000" dirty="0">
                <a:solidFill>
                  <a:srgbClr val="FF0000"/>
                </a:solidFill>
              </a:rPr>
              <a:t>7</a:t>
            </a:r>
            <a:r>
              <a:rPr lang="en-IN" dirty="0">
                <a:solidFill>
                  <a:srgbClr val="FF0000"/>
                </a:solidFill>
              </a:rPr>
              <a:t> + 4H</a:t>
            </a:r>
            <a:r>
              <a:rPr lang="en-IN" baseline="-25000" dirty="0">
                <a:solidFill>
                  <a:srgbClr val="FF0000"/>
                </a:solidFill>
              </a:rPr>
              <a:t>2</a:t>
            </a:r>
            <a:r>
              <a:rPr lang="en-IN" dirty="0">
                <a:solidFill>
                  <a:srgbClr val="FF0000"/>
                </a:solidFill>
              </a:rPr>
              <a:t>SO</a:t>
            </a:r>
            <a:r>
              <a:rPr lang="en-IN" baseline="-25000" dirty="0">
                <a:solidFill>
                  <a:srgbClr val="FF0000"/>
                </a:solidFill>
              </a:rPr>
              <a:t>4 </a:t>
            </a:r>
            <a:r>
              <a:rPr lang="en-IN" dirty="0">
                <a:solidFill>
                  <a:srgbClr val="FF0000"/>
                </a:solidFill>
              </a:rPr>
              <a:t>→ K</a:t>
            </a:r>
            <a:r>
              <a:rPr lang="en-IN" baseline="-25000" dirty="0">
                <a:solidFill>
                  <a:srgbClr val="FF0000"/>
                </a:solidFill>
              </a:rPr>
              <a:t>2</a:t>
            </a:r>
            <a:r>
              <a:rPr lang="en-IN" dirty="0">
                <a:solidFill>
                  <a:srgbClr val="FF0000"/>
                </a:solidFill>
              </a:rPr>
              <a:t>SO</a:t>
            </a:r>
            <a:r>
              <a:rPr lang="en-IN" baseline="-25000" dirty="0">
                <a:solidFill>
                  <a:srgbClr val="FF0000"/>
                </a:solidFill>
              </a:rPr>
              <a:t>4</a:t>
            </a:r>
            <a:r>
              <a:rPr lang="en-IN" dirty="0">
                <a:solidFill>
                  <a:srgbClr val="FF0000"/>
                </a:solidFill>
              </a:rPr>
              <a:t> + Cr</a:t>
            </a:r>
            <a:r>
              <a:rPr lang="en-IN" baseline="-25000" dirty="0">
                <a:solidFill>
                  <a:srgbClr val="FF0000"/>
                </a:solidFill>
              </a:rPr>
              <a:t>2</a:t>
            </a:r>
            <a:r>
              <a:rPr lang="en-IN" dirty="0">
                <a:solidFill>
                  <a:srgbClr val="FF0000"/>
                </a:solidFill>
              </a:rPr>
              <a:t>(SO</a:t>
            </a:r>
            <a:r>
              <a:rPr lang="en-IN" baseline="-25000" dirty="0">
                <a:solidFill>
                  <a:srgbClr val="FF0000"/>
                </a:solidFill>
              </a:rPr>
              <a:t>4</a:t>
            </a:r>
            <a:r>
              <a:rPr lang="en-IN" dirty="0">
                <a:solidFill>
                  <a:srgbClr val="FF0000"/>
                </a:solidFill>
              </a:rPr>
              <a:t>)</a:t>
            </a:r>
            <a:r>
              <a:rPr lang="en-IN" baseline="-25000" dirty="0">
                <a:solidFill>
                  <a:srgbClr val="FF0000"/>
                </a:solidFill>
              </a:rPr>
              <a:t>3</a:t>
            </a:r>
            <a:r>
              <a:rPr lang="en-IN" dirty="0">
                <a:solidFill>
                  <a:srgbClr val="FF0000"/>
                </a:solidFill>
              </a:rPr>
              <a:t> + 4H</a:t>
            </a:r>
            <a:r>
              <a:rPr lang="en-IN" baseline="-25000" dirty="0">
                <a:solidFill>
                  <a:srgbClr val="FF0000"/>
                </a:solidFill>
              </a:rPr>
              <a:t>2</a:t>
            </a:r>
            <a:r>
              <a:rPr lang="en-IN" dirty="0">
                <a:solidFill>
                  <a:srgbClr val="FF0000"/>
                </a:solidFill>
              </a:rPr>
              <a:t>O + 3[O]</a:t>
            </a:r>
          </a:p>
          <a:p>
            <a:r>
              <a:rPr lang="en-IN" dirty="0">
                <a:solidFill>
                  <a:srgbClr val="FF0000"/>
                </a:solidFill>
              </a:rPr>
              <a:t>Or Cr</a:t>
            </a:r>
            <a:r>
              <a:rPr lang="en-IN" baseline="-25000" dirty="0">
                <a:solidFill>
                  <a:srgbClr val="FF0000"/>
                </a:solidFill>
              </a:rPr>
              <a:t>2</a:t>
            </a:r>
            <a:r>
              <a:rPr lang="en-IN" dirty="0">
                <a:solidFill>
                  <a:srgbClr val="FF0000"/>
                </a:solidFill>
              </a:rPr>
              <a:t>O</a:t>
            </a:r>
            <a:r>
              <a:rPr lang="en-IN" sz="1200" dirty="0">
                <a:solidFill>
                  <a:srgbClr val="FF0000"/>
                </a:solidFill>
              </a:rPr>
              <a:t>7</a:t>
            </a:r>
            <a:r>
              <a:rPr lang="en-IN" baseline="30000" dirty="0">
                <a:solidFill>
                  <a:srgbClr val="FF0000"/>
                </a:solidFill>
              </a:rPr>
              <a:t>2-</a:t>
            </a:r>
            <a:r>
              <a:rPr lang="en-IN" dirty="0">
                <a:solidFill>
                  <a:srgbClr val="FF0000"/>
                </a:solidFill>
              </a:rPr>
              <a:t> + 14H</a:t>
            </a:r>
            <a:r>
              <a:rPr lang="en-IN" baseline="30000" dirty="0">
                <a:solidFill>
                  <a:srgbClr val="FF0000"/>
                </a:solidFill>
              </a:rPr>
              <a:t>+</a:t>
            </a:r>
            <a:r>
              <a:rPr lang="en-IN" dirty="0">
                <a:solidFill>
                  <a:srgbClr val="FF0000"/>
                </a:solidFill>
              </a:rPr>
              <a:t> + 6e</a:t>
            </a:r>
            <a:r>
              <a:rPr lang="en-IN" baseline="30000" dirty="0">
                <a:solidFill>
                  <a:srgbClr val="FF0000"/>
                </a:solidFill>
              </a:rPr>
              <a:t>–</a:t>
            </a:r>
            <a:r>
              <a:rPr lang="en-IN" dirty="0">
                <a:solidFill>
                  <a:srgbClr val="FF0000"/>
                </a:solidFill>
              </a:rPr>
              <a:t> → 2 Cr</a:t>
            </a:r>
            <a:r>
              <a:rPr lang="en-IN" baseline="30000" dirty="0">
                <a:solidFill>
                  <a:srgbClr val="FF0000"/>
                </a:solidFill>
              </a:rPr>
              <a:t>3+</a:t>
            </a:r>
            <a:r>
              <a:rPr lang="en-IN" dirty="0">
                <a:solidFill>
                  <a:srgbClr val="FF0000"/>
                </a:solidFill>
              </a:rPr>
              <a:t> + 7H</a:t>
            </a:r>
            <a:r>
              <a:rPr lang="en-IN" baseline="-25000" dirty="0">
                <a:solidFill>
                  <a:srgbClr val="FF0000"/>
                </a:solidFill>
              </a:rPr>
              <a:t>2</a:t>
            </a:r>
            <a:r>
              <a:rPr lang="en-IN" dirty="0">
                <a:solidFill>
                  <a:srgbClr val="FF0000"/>
                </a:solidFill>
              </a:rPr>
              <a:t>O </a:t>
            </a:r>
          </a:p>
          <a:p>
            <a:r>
              <a:rPr lang="en-IN" dirty="0"/>
              <a:t>The solution of potassium dichromate can be directly used for titrations. It is mainly used for the estimation of ferrous salts and iodides.</a:t>
            </a:r>
          </a:p>
          <a:p>
            <a:endParaRPr lang="en-IN" dirty="0"/>
          </a:p>
        </p:txBody>
      </p:sp>
    </p:spTree>
    <p:extLst>
      <p:ext uri="{BB962C8B-B14F-4D97-AF65-F5344CB8AC3E}">
        <p14:creationId xmlns:p14="http://schemas.microsoft.com/office/powerpoint/2010/main" val="209759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00B050"/>
                </a:solidFill>
              </a:rPr>
              <a:t>Iodimetric and Iodometric Titrations</a:t>
            </a:r>
            <a:br>
              <a:rPr lang="en-IN" dirty="0"/>
            </a:br>
            <a:endParaRPr lang="en-IN" dirty="0"/>
          </a:p>
        </p:txBody>
      </p:sp>
      <p:sp>
        <p:nvSpPr>
          <p:cNvPr id="3" name="Content Placeholder 2"/>
          <p:cNvSpPr>
            <a:spLocks noGrp="1"/>
          </p:cNvSpPr>
          <p:nvPr>
            <p:ph idx="1"/>
          </p:nvPr>
        </p:nvSpPr>
        <p:spPr/>
        <p:txBody>
          <a:bodyPr>
            <a:normAutofit lnSpcReduction="10000"/>
          </a:bodyPr>
          <a:lstStyle/>
          <a:p>
            <a:r>
              <a:rPr lang="en-IN" dirty="0"/>
              <a:t>The </a:t>
            </a:r>
            <a:r>
              <a:rPr lang="en-IN" dirty="0">
                <a:solidFill>
                  <a:srgbClr val="00B050"/>
                </a:solidFill>
              </a:rPr>
              <a:t>reduction</a:t>
            </a:r>
            <a:r>
              <a:rPr lang="en-IN" dirty="0"/>
              <a:t> of free </a:t>
            </a:r>
            <a:r>
              <a:rPr lang="en-IN" dirty="0">
                <a:solidFill>
                  <a:srgbClr val="00B050"/>
                </a:solidFill>
              </a:rPr>
              <a:t>iodine to iodide ions </a:t>
            </a:r>
            <a:r>
              <a:rPr lang="en-IN" dirty="0"/>
              <a:t>and</a:t>
            </a:r>
          </a:p>
          <a:p>
            <a:r>
              <a:rPr lang="en-IN" dirty="0">
                <a:solidFill>
                  <a:srgbClr val="00B050"/>
                </a:solidFill>
              </a:rPr>
              <a:t>oxidation</a:t>
            </a:r>
            <a:r>
              <a:rPr lang="en-IN" dirty="0"/>
              <a:t> of </a:t>
            </a:r>
            <a:r>
              <a:rPr lang="en-IN" dirty="0">
                <a:solidFill>
                  <a:srgbClr val="00B050"/>
                </a:solidFill>
              </a:rPr>
              <a:t>iodide ions to free iodine </a:t>
            </a:r>
            <a:r>
              <a:rPr lang="en-IN" dirty="0"/>
              <a:t>occurs in these titrations.</a:t>
            </a:r>
          </a:p>
          <a:p>
            <a:r>
              <a:rPr lang="en-IN" dirty="0">
                <a:solidFill>
                  <a:srgbClr val="FF0000"/>
                </a:solidFill>
              </a:rPr>
              <a:t>l</a:t>
            </a:r>
            <a:r>
              <a:rPr lang="en-IN" baseline="30000" dirty="0">
                <a:solidFill>
                  <a:srgbClr val="FF0000"/>
                </a:solidFill>
              </a:rPr>
              <a:t>2 </a:t>
            </a:r>
            <a:r>
              <a:rPr lang="en-IN" dirty="0">
                <a:solidFill>
                  <a:srgbClr val="FF0000"/>
                </a:solidFill>
              </a:rPr>
              <a:t>+ 2e</a:t>
            </a:r>
            <a:r>
              <a:rPr lang="en-IN" baseline="30000" dirty="0">
                <a:solidFill>
                  <a:srgbClr val="FF0000"/>
                </a:solidFill>
              </a:rPr>
              <a:t>– </a:t>
            </a:r>
            <a:r>
              <a:rPr lang="en-IN" dirty="0">
                <a:solidFill>
                  <a:srgbClr val="FF0000"/>
                </a:solidFill>
              </a:rPr>
              <a:t>→ 2l</a:t>
            </a:r>
            <a:r>
              <a:rPr lang="en-IN" baseline="30000" dirty="0">
                <a:solidFill>
                  <a:srgbClr val="FF0000"/>
                </a:solidFill>
              </a:rPr>
              <a:t>–</a:t>
            </a:r>
            <a:r>
              <a:rPr lang="en-IN" dirty="0">
                <a:solidFill>
                  <a:srgbClr val="FF0000"/>
                </a:solidFill>
              </a:rPr>
              <a:t>……………. (reduction)</a:t>
            </a:r>
          </a:p>
          <a:p>
            <a:r>
              <a:rPr lang="en-IN" dirty="0">
                <a:solidFill>
                  <a:srgbClr val="FF0000"/>
                </a:solidFill>
              </a:rPr>
              <a:t>2l</a:t>
            </a:r>
            <a:r>
              <a:rPr lang="en-IN" baseline="30000" dirty="0">
                <a:solidFill>
                  <a:srgbClr val="FF0000"/>
                </a:solidFill>
              </a:rPr>
              <a:t>–</a:t>
            </a:r>
            <a:r>
              <a:rPr lang="en-IN" dirty="0">
                <a:solidFill>
                  <a:srgbClr val="FF0000"/>
                </a:solidFill>
              </a:rPr>
              <a:t> → I</a:t>
            </a:r>
            <a:r>
              <a:rPr lang="en-IN" baseline="-25000" dirty="0">
                <a:solidFill>
                  <a:srgbClr val="FF0000"/>
                </a:solidFill>
              </a:rPr>
              <a:t>2</a:t>
            </a:r>
            <a:r>
              <a:rPr lang="en-IN" dirty="0">
                <a:solidFill>
                  <a:srgbClr val="FF0000"/>
                </a:solidFill>
              </a:rPr>
              <a:t>  + 2e</a:t>
            </a:r>
            <a:r>
              <a:rPr lang="en-IN" baseline="30000" dirty="0">
                <a:solidFill>
                  <a:srgbClr val="FF0000"/>
                </a:solidFill>
              </a:rPr>
              <a:t>–</a:t>
            </a:r>
            <a:r>
              <a:rPr lang="en-IN" dirty="0">
                <a:solidFill>
                  <a:srgbClr val="FF0000"/>
                </a:solidFill>
              </a:rPr>
              <a:t> ……………. (oxidation)</a:t>
            </a:r>
          </a:p>
          <a:p>
            <a:r>
              <a:rPr lang="en-IN" dirty="0"/>
              <a:t>The solution is used as an indicator. Free iodine is used in the iodimetric titration, while in the iodometric titration an oxidation agent is used to react to liberate free iodine.</a:t>
            </a:r>
          </a:p>
          <a:p>
            <a:endParaRPr lang="en-IN" dirty="0"/>
          </a:p>
        </p:txBody>
      </p:sp>
    </p:spTree>
    <p:extLst>
      <p:ext uri="{BB962C8B-B14F-4D97-AF65-F5344CB8AC3E}">
        <p14:creationId xmlns:p14="http://schemas.microsoft.com/office/powerpoint/2010/main" val="359377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3. Precipitation Titrations</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The titration is based on the </a:t>
            </a:r>
            <a:r>
              <a:rPr lang="en-IN" dirty="0">
                <a:solidFill>
                  <a:srgbClr val="FF0000"/>
                </a:solidFill>
              </a:rPr>
              <a:t>insoluble precipitate formation </a:t>
            </a:r>
            <a:r>
              <a:rPr lang="en-IN" dirty="0"/>
              <a:t>when the two reacting substances are brought into contact are called </a:t>
            </a:r>
            <a:r>
              <a:rPr lang="en-IN" dirty="0">
                <a:hlinkClick r:id="rId2"/>
              </a:rPr>
              <a:t>precipitation titration</a:t>
            </a:r>
            <a:r>
              <a:rPr lang="en-IN" dirty="0"/>
              <a:t>. For instance, when the solution of silver nitrate is used to a solution of ammonium </a:t>
            </a:r>
            <a:r>
              <a:rPr lang="en-IN" dirty="0" err="1"/>
              <a:t>thiocyanate</a:t>
            </a:r>
            <a:r>
              <a:rPr lang="en-IN" dirty="0"/>
              <a:t> or sodium chloride, it reacts and forms a white precipitate of silver </a:t>
            </a:r>
            <a:r>
              <a:rPr lang="en-IN" dirty="0" err="1"/>
              <a:t>thiocyanate</a:t>
            </a:r>
            <a:r>
              <a:rPr lang="en-IN" dirty="0"/>
              <a:t> or silver chloride.</a:t>
            </a:r>
          </a:p>
          <a:p>
            <a:r>
              <a:rPr lang="en-IN" dirty="0">
                <a:solidFill>
                  <a:srgbClr val="FF0000"/>
                </a:solidFill>
              </a:rPr>
              <a:t>AgNO</a:t>
            </a:r>
            <a:r>
              <a:rPr lang="en-IN" baseline="-25000" dirty="0">
                <a:solidFill>
                  <a:srgbClr val="FF0000"/>
                </a:solidFill>
              </a:rPr>
              <a:t>3</a:t>
            </a:r>
            <a:r>
              <a:rPr lang="en-IN" dirty="0">
                <a:solidFill>
                  <a:srgbClr val="FF0000"/>
                </a:solidFill>
              </a:rPr>
              <a:t> + </a:t>
            </a:r>
            <a:r>
              <a:rPr lang="en-IN" dirty="0" err="1">
                <a:solidFill>
                  <a:srgbClr val="FF0000"/>
                </a:solidFill>
              </a:rPr>
              <a:t>NaCl</a:t>
            </a:r>
            <a:r>
              <a:rPr lang="en-IN" dirty="0">
                <a:solidFill>
                  <a:srgbClr val="FF0000"/>
                </a:solidFill>
              </a:rPr>
              <a:t> → </a:t>
            </a:r>
            <a:r>
              <a:rPr lang="en-IN" dirty="0" err="1">
                <a:solidFill>
                  <a:srgbClr val="FF0000"/>
                </a:solidFill>
              </a:rPr>
              <a:t>AgCl</a:t>
            </a:r>
            <a:r>
              <a:rPr lang="en-IN" dirty="0">
                <a:solidFill>
                  <a:srgbClr val="FF0000"/>
                </a:solidFill>
              </a:rPr>
              <a:t> + NaNO</a:t>
            </a:r>
            <a:r>
              <a:rPr lang="en-IN" baseline="-25000" dirty="0">
                <a:solidFill>
                  <a:srgbClr val="FF0000"/>
                </a:solidFill>
              </a:rPr>
              <a:t>3</a:t>
            </a:r>
            <a:endParaRPr lang="en-IN" dirty="0">
              <a:solidFill>
                <a:srgbClr val="FF0000"/>
              </a:solidFill>
            </a:endParaRPr>
          </a:p>
          <a:p>
            <a:r>
              <a:rPr lang="en-IN" dirty="0">
                <a:solidFill>
                  <a:srgbClr val="FF0000"/>
                </a:solidFill>
              </a:rPr>
              <a:t>AgNO</a:t>
            </a:r>
            <a:r>
              <a:rPr lang="en-IN" baseline="-25000" dirty="0">
                <a:solidFill>
                  <a:srgbClr val="FF0000"/>
                </a:solidFill>
              </a:rPr>
              <a:t>3</a:t>
            </a:r>
            <a:r>
              <a:rPr lang="en-IN" dirty="0">
                <a:solidFill>
                  <a:srgbClr val="FF0000"/>
                </a:solidFill>
              </a:rPr>
              <a:t> + NH</a:t>
            </a:r>
            <a:r>
              <a:rPr lang="en-IN" baseline="-25000" dirty="0">
                <a:solidFill>
                  <a:srgbClr val="FF0000"/>
                </a:solidFill>
              </a:rPr>
              <a:t>4</a:t>
            </a:r>
            <a:r>
              <a:rPr lang="en-IN" dirty="0">
                <a:solidFill>
                  <a:srgbClr val="FF0000"/>
                </a:solidFill>
              </a:rPr>
              <a:t>CNS → </a:t>
            </a:r>
            <a:r>
              <a:rPr lang="en-IN" dirty="0" err="1">
                <a:solidFill>
                  <a:srgbClr val="FF0000"/>
                </a:solidFill>
              </a:rPr>
              <a:t>AgCNS</a:t>
            </a:r>
            <a:r>
              <a:rPr lang="en-IN" dirty="0">
                <a:solidFill>
                  <a:srgbClr val="FF0000"/>
                </a:solidFill>
              </a:rPr>
              <a:t> + NH</a:t>
            </a:r>
            <a:r>
              <a:rPr lang="en-IN" baseline="-25000" dirty="0">
                <a:solidFill>
                  <a:srgbClr val="FF0000"/>
                </a:solidFill>
              </a:rPr>
              <a:t>4</a:t>
            </a:r>
            <a:r>
              <a:rPr lang="en-IN" dirty="0">
                <a:solidFill>
                  <a:srgbClr val="FF0000"/>
                </a:solidFill>
              </a:rPr>
              <a:t>NO</a:t>
            </a:r>
            <a:r>
              <a:rPr lang="en-IN" baseline="-25000" dirty="0">
                <a:solidFill>
                  <a:srgbClr val="FF0000"/>
                </a:solidFill>
              </a:rPr>
              <a:t>3</a:t>
            </a:r>
            <a:endParaRPr lang="en-IN" dirty="0">
              <a:solidFill>
                <a:srgbClr val="FF0000"/>
              </a:solidFill>
            </a:endParaRPr>
          </a:p>
          <a:p>
            <a:endParaRPr lang="en-IN" dirty="0"/>
          </a:p>
        </p:txBody>
      </p:sp>
    </p:spTree>
    <p:extLst>
      <p:ext uri="{BB962C8B-B14F-4D97-AF65-F5344CB8AC3E}">
        <p14:creationId xmlns:p14="http://schemas.microsoft.com/office/powerpoint/2010/main" val="162622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4. </a:t>
            </a:r>
            <a:r>
              <a:rPr lang="en-IN" dirty="0" err="1">
                <a:solidFill>
                  <a:srgbClr val="FF0000"/>
                </a:solidFill>
              </a:rPr>
              <a:t>Complexometric</a:t>
            </a:r>
            <a:r>
              <a:rPr lang="en-IN" dirty="0">
                <a:solidFill>
                  <a:srgbClr val="FF0000"/>
                </a:solidFill>
              </a:rPr>
              <a:t> Titrations</a:t>
            </a:r>
            <a:br>
              <a:rPr lang="en-IN"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lstStyle/>
          <a:p>
            <a:r>
              <a:rPr lang="en-IN" dirty="0"/>
              <a:t>The </a:t>
            </a:r>
            <a:r>
              <a:rPr lang="en-IN" dirty="0" err="1">
                <a:hlinkClick r:id="rId2"/>
              </a:rPr>
              <a:t>complexometric</a:t>
            </a:r>
            <a:r>
              <a:rPr lang="en-IN" dirty="0">
                <a:hlinkClick r:id="rId2"/>
              </a:rPr>
              <a:t> titration</a:t>
            </a:r>
            <a:r>
              <a:rPr lang="en-IN" dirty="0"/>
              <a:t> is where an </a:t>
            </a:r>
            <a:r>
              <a:rPr lang="en-IN" dirty="0" err="1">
                <a:solidFill>
                  <a:srgbClr val="FF0000"/>
                </a:solidFill>
              </a:rPr>
              <a:t>undissociated</a:t>
            </a:r>
            <a:r>
              <a:rPr lang="en-IN" dirty="0">
                <a:solidFill>
                  <a:srgbClr val="FF0000"/>
                </a:solidFill>
              </a:rPr>
              <a:t> complex is formed at an equivalence point.</a:t>
            </a:r>
            <a:r>
              <a:rPr lang="en-IN" dirty="0"/>
              <a:t> It is greater than the precipitation titrations, and there will be no error due to co-precipitations.</a:t>
            </a:r>
          </a:p>
          <a:p>
            <a:r>
              <a:rPr lang="en-IN" dirty="0">
                <a:solidFill>
                  <a:srgbClr val="FF0000"/>
                </a:solidFill>
              </a:rPr>
              <a:t>Hg</a:t>
            </a:r>
            <a:r>
              <a:rPr lang="en-IN" baseline="30000" dirty="0">
                <a:solidFill>
                  <a:srgbClr val="FF0000"/>
                </a:solidFill>
              </a:rPr>
              <a:t>2+</a:t>
            </a:r>
            <a:r>
              <a:rPr lang="en-IN" dirty="0">
                <a:solidFill>
                  <a:srgbClr val="FF0000"/>
                </a:solidFill>
              </a:rPr>
              <a:t> + 2SCN</a:t>
            </a:r>
            <a:r>
              <a:rPr lang="en-IN" baseline="30000" dirty="0">
                <a:solidFill>
                  <a:srgbClr val="FF0000"/>
                </a:solidFill>
              </a:rPr>
              <a:t>–</a:t>
            </a:r>
            <a:r>
              <a:rPr lang="en-IN" dirty="0">
                <a:solidFill>
                  <a:srgbClr val="FF0000"/>
                </a:solidFill>
              </a:rPr>
              <a:t> → Hg(SCN)</a:t>
            </a:r>
            <a:r>
              <a:rPr lang="en-IN" baseline="-25000" dirty="0">
                <a:solidFill>
                  <a:srgbClr val="FF0000"/>
                </a:solidFill>
              </a:rPr>
              <a:t>2</a:t>
            </a:r>
            <a:endParaRPr lang="en-IN" dirty="0">
              <a:solidFill>
                <a:srgbClr val="FF0000"/>
              </a:solidFill>
            </a:endParaRPr>
          </a:p>
          <a:p>
            <a:r>
              <a:rPr lang="en-IN" dirty="0">
                <a:solidFill>
                  <a:srgbClr val="FF0000"/>
                </a:solidFill>
              </a:rPr>
              <a:t>Ag</a:t>
            </a:r>
            <a:r>
              <a:rPr lang="en-IN" baseline="30000" dirty="0">
                <a:solidFill>
                  <a:srgbClr val="FF0000"/>
                </a:solidFill>
              </a:rPr>
              <a:t>+</a:t>
            </a:r>
            <a:r>
              <a:rPr lang="en-IN" dirty="0">
                <a:solidFill>
                  <a:srgbClr val="FF0000"/>
                </a:solidFill>
              </a:rPr>
              <a:t> + 2CN</a:t>
            </a:r>
            <a:r>
              <a:rPr lang="en-IN" baseline="30000" dirty="0">
                <a:solidFill>
                  <a:srgbClr val="FF0000"/>
                </a:solidFill>
              </a:rPr>
              <a:t>– </a:t>
            </a:r>
            <a:r>
              <a:rPr lang="en-IN" dirty="0">
                <a:solidFill>
                  <a:srgbClr val="FF0000"/>
                </a:solidFill>
              </a:rPr>
              <a:t>→ [Ag(CN)</a:t>
            </a:r>
            <a:r>
              <a:rPr lang="en-IN" baseline="-25000" dirty="0">
                <a:solidFill>
                  <a:srgbClr val="FF0000"/>
                </a:solidFill>
              </a:rPr>
              <a:t>2</a:t>
            </a:r>
            <a:r>
              <a:rPr lang="en-IN" dirty="0">
                <a:solidFill>
                  <a:srgbClr val="FF0000"/>
                </a:solidFill>
              </a:rPr>
              <a:t>]</a:t>
            </a:r>
            <a:r>
              <a:rPr lang="en-IN" baseline="30000" dirty="0">
                <a:solidFill>
                  <a:srgbClr val="FF0000"/>
                </a:solidFill>
              </a:rPr>
              <a:t>–</a:t>
            </a:r>
            <a:endParaRPr lang="en-IN" dirty="0">
              <a:solidFill>
                <a:srgbClr val="FF0000"/>
              </a:solidFill>
            </a:endParaRPr>
          </a:p>
          <a:p>
            <a:r>
              <a:rPr lang="en-IN" dirty="0" err="1">
                <a:solidFill>
                  <a:srgbClr val="00B050"/>
                </a:solidFill>
              </a:rPr>
              <a:t>Ethylenediaminetetraacetic</a:t>
            </a:r>
            <a:r>
              <a:rPr lang="en-IN" dirty="0">
                <a:solidFill>
                  <a:srgbClr val="00B050"/>
                </a:solidFill>
              </a:rPr>
              <a:t> acid (EDTA) </a:t>
            </a:r>
            <a:r>
              <a:rPr lang="en-IN" dirty="0"/>
              <a:t>is an important reagent that forms complexes with metals.</a:t>
            </a:r>
          </a:p>
          <a:p>
            <a:endParaRPr lang="en-IN" dirty="0"/>
          </a:p>
        </p:txBody>
      </p:sp>
    </p:spTree>
    <p:extLst>
      <p:ext uri="{BB962C8B-B14F-4D97-AF65-F5344CB8AC3E}">
        <p14:creationId xmlns:p14="http://schemas.microsoft.com/office/powerpoint/2010/main" val="223732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8223-E7D7-4E81-AB84-C221128D9C9D}"/>
              </a:ext>
            </a:extLst>
          </p:cNvPr>
          <p:cNvSpPr>
            <a:spLocks noGrp="1"/>
          </p:cNvSpPr>
          <p:nvPr>
            <p:ph type="title"/>
          </p:nvPr>
        </p:nvSpPr>
        <p:spPr/>
        <p:txBody>
          <a:bodyPr>
            <a:normAutofit fontScale="90000"/>
          </a:bodyPr>
          <a:lstStyle/>
          <a:p>
            <a:r>
              <a:rPr lang="en-US" sz="4400" dirty="0">
                <a:solidFill>
                  <a:srgbClr val="FF0000"/>
                </a:solidFill>
                <a:effectLst/>
                <a:latin typeface="Andalus"/>
                <a:ea typeface="Calibri" panose="020F0502020204030204" pitchFamily="34" charset="0"/>
              </a:rPr>
              <a:t>syllabus</a:t>
            </a:r>
            <a:br>
              <a:rPr lang="en-US" sz="4400" dirty="0">
                <a:solidFill>
                  <a:srgbClr val="FF0000"/>
                </a:solidFill>
                <a:effectLst/>
                <a:latin typeface="Andalus"/>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08658D95-0461-40D7-8CE9-3158FA25EB8A}"/>
              </a:ext>
            </a:extLst>
          </p:cNvPr>
          <p:cNvSpPr>
            <a:spLocks noGrp="1"/>
          </p:cNvSpPr>
          <p:nvPr>
            <p:ph idx="1"/>
          </p:nvPr>
        </p:nvSpPr>
        <p:spPr/>
        <p:txBody>
          <a:bodyPr>
            <a:normAutofit fontScale="85000" lnSpcReduction="10000"/>
          </a:bodyPr>
          <a:lstStyle/>
          <a:p>
            <a:pPr marL="0" indent="0">
              <a:lnSpc>
                <a:spcPct val="150000"/>
              </a:lnSpc>
              <a:buNone/>
            </a:pPr>
            <a:r>
              <a:rPr lang="en-US" sz="2800" spc="10" dirty="0">
                <a:effectLst/>
                <a:latin typeface="Andalus"/>
                <a:ea typeface="Calibri" panose="020F0502020204030204" pitchFamily="34" charset="0"/>
                <a:cs typeface="Mangal" panose="02040503050203030202" pitchFamily="18" charset="0"/>
              </a:rPr>
              <a:t>Types of titrations, volumetric apparatus, calibration of pipette and burette.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50000"/>
              </a:lnSpc>
              <a:buNone/>
            </a:pPr>
            <a:r>
              <a:rPr lang="en-US" sz="2800" spc="10" dirty="0">
                <a:effectLst/>
                <a:latin typeface="Andalus"/>
                <a:ea typeface="Calibri" panose="020F0502020204030204" pitchFamily="34" charset="0"/>
              </a:rPr>
              <a:t>    Indicators used in pH - titrations, oxidizing agents used in titrations. </a:t>
            </a:r>
          </a:p>
          <a:p>
            <a:pPr marL="0" indent="0">
              <a:lnSpc>
                <a:spcPct val="150000"/>
              </a:lnSpc>
              <a:buNone/>
            </a:pPr>
            <a:r>
              <a:rPr lang="en-US" sz="2800" spc="10" dirty="0">
                <a:effectLst/>
                <a:latin typeface="Andalus"/>
                <a:ea typeface="Calibri" panose="020F0502020204030204" pitchFamily="34" charset="0"/>
              </a:rPr>
              <a:t>    Theory of Internal, External and self indicators for redox titration</a:t>
            </a:r>
            <a:endParaRPr lang="en-IN" sz="2800" dirty="0"/>
          </a:p>
          <a:p>
            <a:endParaRPr lang="en-IN" dirty="0"/>
          </a:p>
        </p:txBody>
      </p:sp>
    </p:spTree>
    <p:extLst>
      <p:ext uri="{BB962C8B-B14F-4D97-AF65-F5344CB8AC3E}">
        <p14:creationId xmlns:p14="http://schemas.microsoft.com/office/powerpoint/2010/main" val="3367362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10;To&#10;Calibrat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963" y="671513"/>
            <a:ext cx="10144125" cy="520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3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re are three main reasons for having&#10;instruments calibrated:&#10;To ensure readings from an instrument are&#10;consistent wi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600075"/>
            <a:ext cx="10644188" cy="55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en&#10;To&#10;Calibrate&#10;?&#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538" y="642938"/>
            <a:ext cx="10186987"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48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en should you calibrate your measuring device?&#10;A measuring device should be calibrated:&#10; According to recommendation o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250" y="600075"/>
            <a:ext cx="10672763" cy="55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049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libration Of Volumetric Glasswar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776" y="428625"/>
            <a:ext cx="11287124" cy="574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6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re we talk about three types of glassware typically used&#10;by an analytical chemist.&#10; Burette.&#10; Volumetric flask.&#10; Pi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813" y="571500"/>
            <a:ext cx="10672761" cy="560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47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olumetric flask&#10; Also called&#10;measuring flask or&#10;graduated flask.&#10;It is a type of&#10;laboratory flask,&#10;calibrated to cont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5775"/>
            <a:ext cx="10515600" cy="590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2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libration procedure for Volumetric Flasks&#10;Calibration Should be carried out at 25±2 ⁰C.&#10; Tare the weigh balance.&#10; We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814" y="457200"/>
            <a:ext cx="10815636" cy="56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5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alibration form for Burett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250" y="557213"/>
            <a:ext cx="10544175"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8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lculation performed for Burette Calibration&#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375" y="357188"/>
            <a:ext cx="10972799" cy="58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9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F2DB-A11B-4D79-82DD-940653235E79}"/>
              </a:ext>
            </a:extLst>
          </p:cNvPr>
          <p:cNvSpPr>
            <a:spLocks noGrp="1"/>
          </p:cNvSpPr>
          <p:nvPr>
            <p:ph type="title"/>
          </p:nvPr>
        </p:nvSpPr>
        <p:spPr>
          <a:xfrm>
            <a:off x="1981200" y="863601"/>
            <a:ext cx="7620000" cy="1025525"/>
          </a:xfrm>
        </p:spPr>
        <p:txBody>
          <a:bodyPr rtlCol="0"/>
          <a:lstStyle/>
          <a:p>
            <a:pPr>
              <a:defRPr/>
            </a:pPr>
            <a:r>
              <a:rPr lang="en-GB" sz="3600" dirty="0">
                <a:solidFill>
                  <a:srgbClr val="FF0000"/>
                </a:solidFill>
              </a:rPr>
              <a:t>Volumetric analysis (titrimetric analysis):</a:t>
            </a:r>
            <a:endParaRPr lang="en-US" sz="3600" dirty="0">
              <a:solidFill>
                <a:srgbClr val="FF0000"/>
              </a:solidFill>
            </a:endParaRPr>
          </a:p>
        </p:txBody>
      </p:sp>
      <p:sp>
        <p:nvSpPr>
          <p:cNvPr id="14338" name="Content Placeholder 2">
            <a:extLst>
              <a:ext uri="{FF2B5EF4-FFF2-40B4-BE49-F238E27FC236}">
                <a16:creationId xmlns:a16="http://schemas.microsoft.com/office/drawing/2014/main" id="{4C6CE132-0CC0-4EED-B07E-34238EA893C7}"/>
              </a:ext>
            </a:extLst>
          </p:cNvPr>
          <p:cNvSpPr>
            <a:spLocks noGrp="1"/>
          </p:cNvSpPr>
          <p:nvPr>
            <p:ph idx="1"/>
          </p:nvPr>
        </p:nvSpPr>
        <p:spPr>
          <a:xfrm>
            <a:off x="1981200" y="2393950"/>
            <a:ext cx="8814318" cy="3036466"/>
          </a:xfrm>
        </p:spPr>
        <p:txBody>
          <a:bodyPr/>
          <a:lstStyle/>
          <a:p>
            <a:pPr eaLnBrk="1" hangingPunct="1"/>
            <a:r>
              <a:rPr lang="en-GB" altLang="en-US" dirty="0">
                <a:latin typeface="Tahoma" panose="020B0604030504040204" pitchFamily="34" charset="0"/>
              </a:rPr>
              <a:t>The term </a:t>
            </a:r>
            <a:r>
              <a:rPr lang="en-GB" sz="2800" dirty="0"/>
              <a:t>Volumetric</a:t>
            </a:r>
            <a:r>
              <a:rPr lang="en-GB" altLang="en-US" dirty="0">
                <a:latin typeface="Tahoma" panose="020B0604030504040204" pitchFamily="34" charset="0"/>
              </a:rPr>
              <a:t> analysis refers to </a:t>
            </a:r>
            <a:r>
              <a:rPr lang="en-GB" altLang="en-US" dirty="0">
                <a:solidFill>
                  <a:srgbClr val="FF0000"/>
                </a:solidFill>
                <a:latin typeface="Tahoma" panose="020B0604030504040204" pitchFamily="34" charset="0"/>
              </a:rPr>
              <a:t>quantitative chemical analysis </a:t>
            </a:r>
            <a:r>
              <a:rPr lang="en-GB" altLang="en-US" dirty="0">
                <a:latin typeface="Tahoma" panose="020B0604030504040204" pitchFamily="34" charset="0"/>
              </a:rPr>
              <a:t>carried out by determining the volume of a solution of accurately known concentration which is required to react with a measured volume of a solution of a substance to be determined. The solution of known concentration is called standard solution. </a:t>
            </a:r>
            <a:endParaRPr lang="en-US" altLang="en-US" dirty="0">
              <a:latin typeface="Tahoma" panose="020B0604030504040204" pitchFamily="34" charset="0"/>
            </a:endParaRPr>
          </a:p>
          <a:p>
            <a:pPr eaLnBrk="1" hangingPunct="1"/>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ipette&#10;A pipette is a&#10;laboratory tool&#10;commonly used&#10;in chemistry, biology&#10;and medicine for&#10;measuring small&#10;volumes of 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814" y="528638"/>
            <a:ext cx="108585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99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libration Procedure for Pipette&#10; Weigh a clean and dry 50 mL beaker on a top loading balancing to 1 mg and record&#10;the 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938" y="457200"/>
            <a:ext cx="11058525" cy="571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32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lculation performed for pipette calibration&#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225" y="414338"/>
            <a:ext cx="11101387"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28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ypes&#10;Of&#10;Glasswar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9325" y="746918"/>
            <a:ext cx="5795727" cy="55816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HAT IS A PIPETTE?          A pipette is used for          measuring small volume          directly from the re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00" y="746918"/>
            <a:ext cx="5536525" cy="558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50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lass “A”&#10; Economy grade.&#10; Calibrated to half the&#10;tolerance of class B.&#10; Have high accuracy.&#10; Use for quantitative&#10;w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3" y="428625"/>
            <a:ext cx="11101387"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2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hat&#10;is&#10;Tolerance&#10;?&#10;Tolerance is&#10;the greatest&#10;range of&#10;variation that&#10;can be allowed&#10;for an&#10;instrument or&#10;equipment.&#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42913"/>
            <a:ext cx="11272838"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88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l17fg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913" y="714375"/>
            <a:ext cx="9472612" cy="500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28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Indicators used in PH - titrations</a:t>
            </a:r>
            <a:endParaRPr lang="en-IN" dirty="0">
              <a:solidFill>
                <a:srgbClr val="FF0000"/>
              </a:solidFill>
            </a:endParaRPr>
          </a:p>
        </p:txBody>
      </p:sp>
      <p:pic>
        <p:nvPicPr>
          <p:cNvPr id="4" name="Acid Indicator.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073526" y="2268539"/>
            <a:ext cx="4049713" cy="30368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98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emon is shown to be an acid with litmus paper."/>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1828800" y="746126"/>
            <a:ext cx="8534400" cy="5853113"/>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3"/>
          <p:cNvSpPr>
            <a:spLocks noGrp="1" noChangeArrowheads="1"/>
          </p:cNvSpPr>
          <p:nvPr>
            <p:ph type="title"/>
          </p:nvPr>
        </p:nvSpPr>
        <p:spPr>
          <a:xfrm>
            <a:off x="1981200" y="-180975"/>
            <a:ext cx="8229600" cy="1143000"/>
          </a:xfrm>
        </p:spPr>
        <p:txBody>
          <a:bodyPr/>
          <a:lstStyle/>
          <a:p>
            <a:r>
              <a:rPr lang="en-US"/>
              <a:t>Litmus Paper</a:t>
            </a:r>
          </a:p>
        </p:txBody>
      </p:sp>
      <p:sp>
        <p:nvSpPr>
          <p:cNvPr id="38916" name="Rectangle 4"/>
          <p:cNvSpPr>
            <a:spLocks noChangeArrowheads="1"/>
          </p:cNvSpPr>
          <p:nvPr/>
        </p:nvSpPr>
        <p:spPr bwMode="auto">
          <a:xfrm>
            <a:off x="1600201" y="6610350"/>
            <a:ext cx="30155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Copyright © 2007 Pearson Benjamin Cummings.  All rights reserved.</a:t>
            </a:r>
          </a:p>
        </p:txBody>
      </p:sp>
    </p:spTree>
    <p:extLst>
      <p:ext uri="{BB962C8B-B14F-4D97-AF65-F5344CB8AC3E}">
        <p14:creationId xmlns:p14="http://schemas.microsoft.com/office/powerpoint/2010/main" val="2517035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pH Paper</a:t>
            </a:r>
          </a:p>
        </p:txBody>
      </p:sp>
      <p:sp>
        <p:nvSpPr>
          <p:cNvPr id="40963" name="AutoShape 3">
            <a:hlinkClick r:id="rId3"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4" name="Rectangle 4"/>
          <p:cNvSpPr>
            <a:spLocks noChangeAspect="1" noChangeArrowheads="1"/>
          </p:cNvSpPr>
          <p:nvPr/>
        </p:nvSpPr>
        <p:spPr bwMode="auto">
          <a:xfrm>
            <a:off x="1927226" y="2209800"/>
            <a:ext cx="968375" cy="13922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5" name="Rectangle 5"/>
          <p:cNvSpPr>
            <a:spLocks noChangeAspect="1" noChangeArrowheads="1"/>
          </p:cNvSpPr>
          <p:nvPr/>
        </p:nvSpPr>
        <p:spPr bwMode="auto">
          <a:xfrm>
            <a:off x="3146426" y="2209800"/>
            <a:ext cx="968375" cy="1392238"/>
          </a:xfrm>
          <a:prstGeom prst="rect">
            <a:avLst/>
          </a:prstGeom>
          <a:solidFill>
            <a:srgbClr val="FF0000">
              <a:alpha val="7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6" name="Rectangle 6"/>
          <p:cNvSpPr>
            <a:spLocks noChangeAspect="1" noChangeArrowheads="1"/>
          </p:cNvSpPr>
          <p:nvPr/>
        </p:nvSpPr>
        <p:spPr bwMode="auto">
          <a:xfrm>
            <a:off x="5562601" y="2209800"/>
            <a:ext cx="968375" cy="139223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7" name="Rectangle 7"/>
          <p:cNvSpPr>
            <a:spLocks noChangeAspect="1" noChangeArrowheads="1"/>
          </p:cNvSpPr>
          <p:nvPr/>
        </p:nvSpPr>
        <p:spPr bwMode="auto">
          <a:xfrm>
            <a:off x="4343401" y="2209800"/>
            <a:ext cx="968375" cy="1392238"/>
          </a:xfrm>
          <a:prstGeom prst="rect">
            <a:avLst/>
          </a:prstGeom>
          <a:solidFill>
            <a:srgbClr val="FF66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8" name="Rectangle 8"/>
          <p:cNvSpPr>
            <a:spLocks noChangeAspect="1" noChangeArrowheads="1"/>
          </p:cNvSpPr>
          <p:nvPr/>
        </p:nvSpPr>
        <p:spPr bwMode="auto">
          <a:xfrm>
            <a:off x="6804026" y="2209800"/>
            <a:ext cx="968375" cy="1392238"/>
          </a:xfrm>
          <a:prstGeom prst="rect">
            <a:avLst/>
          </a:prstGeom>
          <a:solidFill>
            <a:srgbClr val="E9A1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69" name="Rectangle 9"/>
          <p:cNvSpPr>
            <a:spLocks noChangeAspect="1" noChangeArrowheads="1"/>
          </p:cNvSpPr>
          <p:nvPr/>
        </p:nvSpPr>
        <p:spPr bwMode="auto">
          <a:xfrm>
            <a:off x="8023226" y="2209800"/>
            <a:ext cx="968375" cy="1392238"/>
          </a:xfrm>
          <a:prstGeom prst="rect">
            <a:avLst/>
          </a:prstGeom>
          <a:solidFill>
            <a:srgbClr val="CCCC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0" name="Rectangle 10"/>
          <p:cNvSpPr>
            <a:spLocks noChangeAspect="1" noChangeArrowheads="1"/>
          </p:cNvSpPr>
          <p:nvPr/>
        </p:nvSpPr>
        <p:spPr bwMode="auto">
          <a:xfrm>
            <a:off x="9220201" y="2209800"/>
            <a:ext cx="968375" cy="1392238"/>
          </a:xfrm>
          <a:prstGeom prst="rect">
            <a:avLst/>
          </a:prstGeom>
          <a:solidFill>
            <a:srgbClr val="CCCC00">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1" name="Rectangle 11"/>
          <p:cNvSpPr>
            <a:spLocks noChangeAspect="1" noChangeArrowheads="1"/>
          </p:cNvSpPr>
          <p:nvPr/>
        </p:nvSpPr>
        <p:spPr bwMode="auto">
          <a:xfrm>
            <a:off x="1905001" y="4627564"/>
            <a:ext cx="968375" cy="1392237"/>
          </a:xfrm>
          <a:prstGeom prst="rect">
            <a:avLst/>
          </a:prstGeom>
          <a:solidFill>
            <a:srgbClr val="008000">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2" name="Rectangle 12"/>
          <p:cNvSpPr>
            <a:spLocks noChangeAspect="1" noChangeArrowheads="1"/>
          </p:cNvSpPr>
          <p:nvPr/>
        </p:nvSpPr>
        <p:spPr bwMode="auto">
          <a:xfrm>
            <a:off x="3124201" y="4627564"/>
            <a:ext cx="968375" cy="139223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3" name="Rectangle 13"/>
          <p:cNvSpPr>
            <a:spLocks noChangeAspect="1" noChangeArrowheads="1"/>
          </p:cNvSpPr>
          <p:nvPr/>
        </p:nvSpPr>
        <p:spPr bwMode="auto">
          <a:xfrm>
            <a:off x="4343401" y="4627564"/>
            <a:ext cx="968375" cy="1392237"/>
          </a:xfrm>
          <a:prstGeom prst="rect">
            <a:avLst/>
          </a:prstGeom>
          <a:solidFill>
            <a:srgbClr val="005000">
              <a:alpha val="9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4" name="Rectangle 14"/>
          <p:cNvSpPr>
            <a:spLocks noChangeAspect="1" noChangeArrowheads="1"/>
          </p:cNvSpPr>
          <p:nvPr/>
        </p:nvSpPr>
        <p:spPr bwMode="auto">
          <a:xfrm>
            <a:off x="5562601" y="4627564"/>
            <a:ext cx="968375" cy="1392237"/>
          </a:xfrm>
          <a:prstGeom prst="rect">
            <a:avLst/>
          </a:prstGeom>
          <a:solidFill>
            <a:srgbClr val="02463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5" name="Rectangle 15"/>
          <p:cNvSpPr>
            <a:spLocks noChangeAspect="1" noChangeArrowheads="1"/>
          </p:cNvSpPr>
          <p:nvPr/>
        </p:nvSpPr>
        <p:spPr bwMode="auto">
          <a:xfrm>
            <a:off x="6781801" y="4627564"/>
            <a:ext cx="968375" cy="1392237"/>
          </a:xfrm>
          <a:prstGeom prst="rect">
            <a:avLst/>
          </a:prstGeom>
          <a:solidFill>
            <a:srgbClr val="042948">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6" name="Rectangle 16"/>
          <p:cNvSpPr>
            <a:spLocks noChangeAspect="1" noChangeArrowheads="1"/>
          </p:cNvSpPr>
          <p:nvPr/>
        </p:nvSpPr>
        <p:spPr bwMode="auto">
          <a:xfrm>
            <a:off x="8001001" y="4627564"/>
            <a:ext cx="968375" cy="1392237"/>
          </a:xfrm>
          <a:prstGeom prst="rect">
            <a:avLst/>
          </a:prstGeom>
          <a:solidFill>
            <a:srgbClr val="660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7" name="Rectangle 17"/>
          <p:cNvSpPr>
            <a:spLocks noChangeAspect="1" noChangeArrowheads="1"/>
          </p:cNvSpPr>
          <p:nvPr/>
        </p:nvSpPr>
        <p:spPr bwMode="auto">
          <a:xfrm>
            <a:off x="9197976" y="4627564"/>
            <a:ext cx="968375" cy="1392237"/>
          </a:xfrm>
          <a:prstGeom prst="rect">
            <a:avLst/>
          </a:prstGeom>
          <a:solidFill>
            <a:srgbClr val="49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0978" name="Text Box 18"/>
          <p:cNvSpPr txBox="1">
            <a:spLocks noChangeArrowheads="1"/>
          </p:cNvSpPr>
          <p:nvPr/>
        </p:nvSpPr>
        <p:spPr bwMode="auto">
          <a:xfrm>
            <a:off x="1965326" y="1789113"/>
            <a:ext cx="66656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pH  0               1                 2                 3                 4                  5                6</a:t>
            </a:r>
          </a:p>
        </p:txBody>
      </p:sp>
      <p:sp>
        <p:nvSpPr>
          <p:cNvPr id="40979" name="Text Box 19"/>
          <p:cNvSpPr txBox="1">
            <a:spLocks noChangeArrowheads="1"/>
          </p:cNvSpPr>
          <p:nvPr/>
        </p:nvSpPr>
        <p:spPr bwMode="auto">
          <a:xfrm>
            <a:off x="1981200" y="4205288"/>
            <a:ext cx="6869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pH  7               8                 9                10               11                12                13</a:t>
            </a:r>
          </a:p>
        </p:txBody>
      </p:sp>
    </p:spTree>
    <p:extLst>
      <p:ext uri="{BB962C8B-B14F-4D97-AF65-F5344CB8AC3E}">
        <p14:creationId xmlns:p14="http://schemas.microsoft.com/office/powerpoint/2010/main" val="8947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E9A298A1-B0A1-468E-8372-C4D96DA045B2}"/>
              </a:ext>
            </a:extLst>
          </p:cNvPr>
          <p:cNvSpPr>
            <a:spLocks noGrp="1"/>
          </p:cNvSpPr>
          <p:nvPr>
            <p:ph idx="1"/>
          </p:nvPr>
        </p:nvSpPr>
        <p:spPr>
          <a:xfrm>
            <a:off x="1981199" y="1055688"/>
            <a:ext cx="8982269" cy="5345112"/>
          </a:xfrm>
        </p:spPr>
        <p:txBody>
          <a:bodyPr>
            <a:noAutofit/>
          </a:bodyPr>
          <a:lstStyle/>
          <a:p>
            <a:pPr marL="114300" indent="0">
              <a:buNone/>
              <a:defRPr/>
            </a:pPr>
            <a:r>
              <a:rPr lang="en-US" dirty="0">
                <a:ea typeface="ＭＳ Ｐゴシック" charset="0"/>
              </a:rPr>
              <a:t>For use in </a:t>
            </a:r>
            <a:r>
              <a:rPr lang="en-GB" sz="2800" dirty="0"/>
              <a:t>Volumetric</a:t>
            </a:r>
            <a:r>
              <a:rPr lang="en-US" dirty="0">
                <a:ea typeface="ＭＳ Ｐゴシック" charset="0"/>
              </a:rPr>
              <a:t> analysis a </a:t>
            </a:r>
            <a:r>
              <a:rPr lang="en-US" dirty="0">
                <a:solidFill>
                  <a:srgbClr val="FF0000"/>
                </a:solidFill>
                <a:ea typeface="ＭＳ Ｐゴシック" charset="0"/>
              </a:rPr>
              <a:t>reaction must have </a:t>
            </a:r>
            <a:r>
              <a:rPr lang="en-US" dirty="0">
                <a:ea typeface="ＭＳ Ｐゴシック" charset="0"/>
              </a:rPr>
              <a:t>the following </a:t>
            </a:r>
            <a:r>
              <a:rPr lang="en-US" dirty="0">
                <a:solidFill>
                  <a:srgbClr val="FF0000"/>
                </a:solidFill>
                <a:ea typeface="ＭＳ Ｐゴシック" charset="0"/>
              </a:rPr>
              <a:t>conditions:</a:t>
            </a:r>
          </a:p>
          <a:p>
            <a:pPr eaLnBrk="1" hangingPunct="1">
              <a:buFont typeface="Arial" charset="0"/>
              <a:buChar char="•"/>
              <a:defRPr/>
            </a:pPr>
            <a:r>
              <a:rPr lang="en-US" dirty="0">
                <a:ea typeface="ＭＳ Ｐゴシック" charset="0"/>
              </a:rPr>
              <a:t>There must be a simple reaction which can be expressed by a chemical equation and the substance to be determined should react completely with the reagent in equivalent  proportion. </a:t>
            </a:r>
          </a:p>
          <a:p>
            <a:pPr eaLnBrk="1" hangingPunct="1">
              <a:buFont typeface="Arial" charset="0"/>
              <a:buChar char="•"/>
              <a:defRPr/>
            </a:pPr>
            <a:r>
              <a:rPr lang="en-US" dirty="0">
                <a:ea typeface="ＭＳ Ｐゴシック" charset="0"/>
              </a:rPr>
              <a:t>The reaction should be fast .</a:t>
            </a:r>
          </a:p>
          <a:p>
            <a:pPr eaLnBrk="1" hangingPunct="1">
              <a:buFont typeface="Arial" charset="0"/>
              <a:buChar char="•"/>
              <a:defRPr/>
            </a:pPr>
            <a:r>
              <a:rPr lang="en-US" dirty="0">
                <a:ea typeface="ＭＳ Ｐゴシック" charset="0"/>
              </a:rPr>
              <a:t>There must be an alteration in some physical or chemical properties of the solution at equivalent point.</a:t>
            </a:r>
          </a:p>
          <a:p>
            <a:pPr eaLnBrk="1" hangingPunct="1">
              <a:buFont typeface="Arial" charset="0"/>
              <a:buChar char="•"/>
              <a:defRPr/>
            </a:pPr>
            <a:r>
              <a:rPr lang="en-US" dirty="0">
                <a:ea typeface="ＭＳ Ｐゴシック" charset="0"/>
              </a:rPr>
              <a:t>An indicator should be available which should define the end point of the reaction.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pic>
        <p:nvPicPr>
          <p:cNvPr id="41987" name="Picture 3" descr="16-16Figure_PHO"/>
          <p:cNvPicPr>
            <a:picLocks noChangeAspect="1" noChangeArrowheads="1"/>
          </p:cNvPicPr>
          <p:nvPr/>
        </p:nvPicPr>
        <p:blipFill>
          <a:blip r:embed="rId3">
            <a:extLst>
              <a:ext uri="{28A0092B-C50C-407E-A947-70E740481C1C}">
                <a14:useLocalDpi xmlns:a14="http://schemas.microsoft.com/office/drawing/2010/main" val="0"/>
              </a:ext>
            </a:extLst>
          </a:blip>
          <a:srcRect b="3685"/>
          <a:stretch>
            <a:fillRect/>
          </a:stretch>
        </p:blipFill>
        <p:spPr bwMode="auto">
          <a:xfrm>
            <a:off x="4025900" y="239714"/>
            <a:ext cx="4140200" cy="6142037"/>
          </a:xfrm>
          <a:prstGeom prst="rect">
            <a:avLst/>
          </a:prstGeom>
          <a:noFill/>
          <a:extLst>
            <a:ext uri="{909E8E84-426E-40DD-AFC4-6F175D3DCCD1}">
              <a14:hiddenFill xmlns:a14="http://schemas.microsoft.com/office/drawing/2010/main">
                <a:solidFill>
                  <a:srgbClr val="FFFFFF"/>
                </a:solidFill>
              </a14:hiddenFill>
            </a:ext>
          </a:extLst>
        </p:spPr>
      </p:pic>
      <p:sp>
        <p:nvSpPr>
          <p:cNvPr id="41988" name="Rectangle 4"/>
          <p:cNvSpPr>
            <a:spLocks noChangeArrowheads="1"/>
          </p:cNvSpPr>
          <p:nvPr/>
        </p:nvSpPr>
        <p:spPr bwMode="auto">
          <a:xfrm>
            <a:off x="1600201" y="6610350"/>
            <a:ext cx="30155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Copyright © 2007 Pearson Benjamin Cummings.  All rights reserved.</a:t>
            </a:r>
          </a:p>
        </p:txBody>
      </p:sp>
    </p:spTree>
    <p:extLst>
      <p:ext uri="{BB962C8B-B14F-4D97-AF65-F5344CB8AC3E}">
        <p14:creationId xmlns:p14="http://schemas.microsoft.com/office/powerpoint/2010/main" val="286526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15EC9A-D052-4699-B88E-4FC360B2F3D0}"/>
              </a:ext>
            </a:extLst>
          </p:cNvPr>
          <p:cNvSpPr txBox="1"/>
          <p:nvPr/>
        </p:nvSpPr>
        <p:spPr>
          <a:xfrm>
            <a:off x="1789471" y="2831294"/>
            <a:ext cx="8652387" cy="1815882"/>
          </a:xfrm>
          <a:prstGeom prst="rect">
            <a:avLst/>
          </a:prstGeom>
          <a:noFill/>
        </p:spPr>
        <p:txBody>
          <a:bodyPr wrap="square">
            <a:spAutoFit/>
          </a:bodyPr>
          <a:lstStyle/>
          <a:p>
            <a:r>
              <a:rPr lang="en-US" sz="2800" dirty="0">
                <a:sym typeface="Symbol" panose="05050102010706020507" pitchFamily="18" charset="2"/>
              </a:rPr>
              <a:t>Paper or plastic strips that contain combinations of indicators estimate the pH of a solution by simply dipping a piece of pH paper into it and comparing the resulting color with standards printed on the container</a:t>
            </a:r>
          </a:p>
        </p:txBody>
      </p:sp>
    </p:spTree>
    <p:extLst>
      <p:ext uri="{BB962C8B-B14F-4D97-AF65-F5344CB8AC3E}">
        <p14:creationId xmlns:p14="http://schemas.microsoft.com/office/powerpoint/2010/main" val="3560413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352800" y="533401"/>
            <a:ext cx="47913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Desired Features of Sensors</a:t>
            </a:r>
          </a:p>
        </p:txBody>
      </p:sp>
      <p:sp>
        <p:nvSpPr>
          <p:cNvPr id="44035" name="Text Box 3"/>
          <p:cNvSpPr txBox="1">
            <a:spLocks noChangeArrowheads="1"/>
          </p:cNvSpPr>
          <p:nvPr/>
        </p:nvSpPr>
        <p:spPr bwMode="auto">
          <a:xfrm>
            <a:off x="1981200" y="16764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pH paper     1904</a:t>
            </a:r>
          </a:p>
        </p:txBody>
      </p:sp>
      <p:sp>
        <p:nvSpPr>
          <p:cNvPr id="44036" name="Text Box 4"/>
          <p:cNvSpPr txBox="1">
            <a:spLocks noChangeArrowheads="1"/>
          </p:cNvSpPr>
          <p:nvPr/>
        </p:nvSpPr>
        <p:spPr bwMode="auto">
          <a:xfrm>
            <a:off x="8001000" y="3022600"/>
            <a:ext cx="2209800"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Detection limit</a:t>
            </a:r>
          </a:p>
          <a:p>
            <a:pPr>
              <a:spcBef>
                <a:spcPct val="50000"/>
              </a:spcBef>
            </a:pPr>
            <a:r>
              <a:rPr lang="en-US"/>
              <a:t>Low deflection</a:t>
            </a:r>
          </a:p>
          <a:p>
            <a:pPr>
              <a:spcBef>
                <a:spcPct val="50000"/>
              </a:spcBef>
            </a:pPr>
            <a:r>
              <a:rPr lang="en-US"/>
              <a:t>High sensitivity</a:t>
            </a:r>
          </a:p>
          <a:p>
            <a:pPr>
              <a:spcBef>
                <a:spcPct val="50000"/>
              </a:spcBef>
            </a:pPr>
            <a:r>
              <a:rPr lang="en-US"/>
              <a:t>High selectivity</a:t>
            </a:r>
          </a:p>
          <a:p>
            <a:pPr>
              <a:spcBef>
                <a:spcPct val="50000"/>
              </a:spcBef>
            </a:pPr>
            <a:r>
              <a:rPr lang="en-US"/>
              <a:t>Wide dynamic range</a:t>
            </a:r>
          </a:p>
          <a:p>
            <a:pPr>
              <a:spcBef>
                <a:spcPct val="50000"/>
              </a:spcBef>
            </a:pPr>
            <a:r>
              <a:rPr lang="en-US"/>
              <a:t>Simple to use</a:t>
            </a:r>
          </a:p>
          <a:p>
            <a:pPr>
              <a:spcBef>
                <a:spcPct val="50000"/>
              </a:spcBef>
            </a:pPr>
            <a:r>
              <a:rPr lang="en-US"/>
              <a:t>Cost-effective</a:t>
            </a:r>
          </a:p>
          <a:p>
            <a:pPr>
              <a:spcBef>
                <a:spcPct val="50000"/>
              </a:spcBef>
            </a:pPr>
            <a:endParaRPr lang="en-US"/>
          </a:p>
        </p:txBody>
      </p:sp>
      <p:sp>
        <p:nvSpPr>
          <p:cNvPr id="44037" name="Line 5"/>
          <p:cNvSpPr>
            <a:spLocks noChangeShapeType="1"/>
          </p:cNvSpPr>
          <p:nvPr/>
        </p:nvSpPr>
        <p:spPr bwMode="auto">
          <a:xfrm>
            <a:off x="2514600" y="3200400"/>
            <a:ext cx="0" cy="3048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38" name="Line 6"/>
          <p:cNvSpPr>
            <a:spLocks noChangeShapeType="1"/>
          </p:cNvSpPr>
          <p:nvPr/>
        </p:nvSpPr>
        <p:spPr bwMode="auto">
          <a:xfrm>
            <a:off x="2514600" y="6248400"/>
            <a:ext cx="48768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39" name="Freeform 7"/>
          <p:cNvSpPr>
            <a:spLocks/>
          </p:cNvSpPr>
          <p:nvPr/>
        </p:nvSpPr>
        <p:spPr bwMode="auto">
          <a:xfrm>
            <a:off x="2590801" y="3390900"/>
            <a:ext cx="1281113"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0" name="Freeform 8"/>
          <p:cNvSpPr>
            <a:spLocks/>
          </p:cNvSpPr>
          <p:nvPr/>
        </p:nvSpPr>
        <p:spPr bwMode="auto">
          <a:xfrm>
            <a:off x="3290888" y="34290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1" name="Freeform 9"/>
          <p:cNvSpPr>
            <a:spLocks/>
          </p:cNvSpPr>
          <p:nvPr/>
        </p:nvSpPr>
        <p:spPr bwMode="auto">
          <a:xfrm>
            <a:off x="4038601" y="3429000"/>
            <a:ext cx="1281113"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2" name="Freeform 10"/>
          <p:cNvSpPr>
            <a:spLocks/>
          </p:cNvSpPr>
          <p:nvPr/>
        </p:nvSpPr>
        <p:spPr bwMode="auto">
          <a:xfrm>
            <a:off x="4814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3" name="Freeform 11"/>
          <p:cNvSpPr>
            <a:spLocks/>
          </p:cNvSpPr>
          <p:nvPr/>
        </p:nvSpPr>
        <p:spPr bwMode="auto">
          <a:xfrm>
            <a:off x="5576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99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4" name="Freeform 12"/>
          <p:cNvSpPr>
            <a:spLocks/>
          </p:cNvSpPr>
          <p:nvPr/>
        </p:nvSpPr>
        <p:spPr bwMode="auto">
          <a:xfrm>
            <a:off x="6338888" y="3390900"/>
            <a:ext cx="1281112" cy="2552700"/>
          </a:xfrm>
          <a:custGeom>
            <a:avLst/>
            <a:gdLst>
              <a:gd name="T0" fmla="*/ 0 w 807"/>
              <a:gd name="T1" fmla="*/ 1608 h 1608"/>
              <a:gd name="T2" fmla="*/ 42 w 807"/>
              <a:gd name="T3" fmla="*/ 1604 h 1608"/>
              <a:gd name="T4" fmla="*/ 83 w 807"/>
              <a:gd name="T5" fmla="*/ 1598 h 1608"/>
              <a:gd name="T6" fmla="*/ 116 w 807"/>
              <a:gd name="T7" fmla="*/ 1589 h 1608"/>
              <a:gd name="T8" fmla="*/ 155 w 807"/>
              <a:gd name="T9" fmla="*/ 1577 h 1608"/>
              <a:gd name="T10" fmla="*/ 186 w 807"/>
              <a:gd name="T11" fmla="*/ 1568 h 1608"/>
              <a:gd name="T12" fmla="*/ 213 w 807"/>
              <a:gd name="T13" fmla="*/ 1554 h 1608"/>
              <a:gd name="T14" fmla="*/ 249 w 807"/>
              <a:gd name="T15" fmla="*/ 1532 h 1608"/>
              <a:gd name="T16" fmla="*/ 276 w 807"/>
              <a:gd name="T17" fmla="*/ 1509 h 1608"/>
              <a:gd name="T18" fmla="*/ 300 w 807"/>
              <a:gd name="T19" fmla="*/ 1481 h 1608"/>
              <a:gd name="T20" fmla="*/ 312 w 807"/>
              <a:gd name="T21" fmla="*/ 1458 h 1608"/>
              <a:gd name="T22" fmla="*/ 329 w 807"/>
              <a:gd name="T23" fmla="*/ 1425 h 1608"/>
              <a:gd name="T24" fmla="*/ 339 w 807"/>
              <a:gd name="T25" fmla="*/ 1395 h 1608"/>
              <a:gd name="T26" fmla="*/ 497 w 807"/>
              <a:gd name="T27" fmla="*/ 126 h 1608"/>
              <a:gd name="T28" fmla="*/ 501 w 807"/>
              <a:gd name="T29" fmla="*/ 108 h 1608"/>
              <a:gd name="T30" fmla="*/ 512 w 807"/>
              <a:gd name="T31" fmla="*/ 90 h 1608"/>
              <a:gd name="T32" fmla="*/ 519 w 807"/>
              <a:gd name="T33" fmla="*/ 78 h 1608"/>
              <a:gd name="T34" fmla="*/ 536 w 807"/>
              <a:gd name="T35" fmla="*/ 57 h 1608"/>
              <a:gd name="T36" fmla="*/ 555 w 807"/>
              <a:gd name="T37" fmla="*/ 39 h 1608"/>
              <a:gd name="T38" fmla="*/ 591 w 807"/>
              <a:gd name="T39" fmla="*/ 27 h 1608"/>
              <a:gd name="T40" fmla="*/ 630 w 807"/>
              <a:gd name="T41" fmla="*/ 17 h 1608"/>
              <a:gd name="T42" fmla="*/ 665 w 807"/>
              <a:gd name="T43" fmla="*/ 9 h 1608"/>
              <a:gd name="T44" fmla="*/ 722 w 807"/>
              <a:gd name="T45" fmla="*/ 3 h 1608"/>
              <a:gd name="T46" fmla="*/ 807 w 807"/>
              <a:gd name="T47"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7" h="1608">
                <a:moveTo>
                  <a:pt x="0" y="1608"/>
                </a:moveTo>
                <a:lnTo>
                  <a:pt x="42" y="1604"/>
                </a:lnTo>
                <a:lnTo>
                  <a:pt x="83" y="1598"/>
                </a:lnTo>
                <a:lnTo>
                  <a:pt x="116" y="1589"/>
                </a:lnTo>
                <a:lnTo>
                  <a:pt x="155" y="1577"/>
                </a:lnTo>
                <a:lnTo>
                  <a:pt x="186" y="1568"/>
                </a:lnTo>
                <a:lnTo>
                  <a:pt x="213" y="1554"/>
                </a:lnTo>
                <a:lnTo>
                  <a:pt x="249" y="1532"/>
                </a:lnTo>
                <a:lnTo>
                  <a:pt x="276" y="1509"/>
                </a:lnTo>
                <a:lnTo>
                  <a:pt x="300" y="1481"/>
                </a:lnTo>
                <a:lnTo>
                  <a:pt x="312" y="1458"/>
                </a:lnTo>
                <a:lnTo>
                  <a:pt x="329" y="1425"/>
                </a:lnTo>
                <a:lnTo>
                  <a:pt x="339" y="1395"/>
                </a:lnTo>
                <a:lnTo>
                  <a:pt x="497" y="126"/>
                </a:lnTo>
                <a:lnTo>
                  <a:pt x="501" y="108"/>
                </a:lnTo>
                <a:lnTo>
                  <a:pt x="512" y="90"/>
                </a:lnTo>
                <a:lnTo>
                  <a:pt x="519" y="78"/>
                </a:lnTo>
                <a:lnTo>
                  <a:pt x="536" y="57"/>
                </a:lnTo>
                <a:lnTo>
                  <a:pt x="555" y="39"/>
                </a:lnTo>
                <a:lnTo>
                  <a:pt x="591" y="27"/>
                </a:lnTo>
                <a:lnTo>
                  <a:pt x="630" y="17"/>
                </a:lnTo>
                <a:lnTo>
                  <a:pt x="665" y="9"/>
                </a:lnTo>
                <a:lnTo>
                  <a:pt x="722" y="3"/>
                </a:lnTo>
                <a:lnTo>
                  <a:pt x="807" y="0"/>
                </a:lnTo>
              </a:path>
            </a:pathLst>
          </a:custGeom>
          <a:noFill/>
          <a:ln w="22225">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4045" name="Rectangle 13"/>
          <p:cNvSpPr>
            <a:spLocks noChangeAspect="1" noChangeArrowheads="1"/>
          </p:cNvSpPr>
          <p:nvPr/>
        </p:nvSpPr>
        <p:spPr bwMode="auto">
          <a:xfrm>
            <a:off x="3536951" y="1371600"/>
            <a:ext cx="434975" cy="6238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46" name="Rectangle 14"/>
          <p:cNvSpPr>
            <a:spLocks noChangeAspect="1" noChangeArrowheads="1"/>
          </p:cNvSpPr>
          <p:nvPr/>
        </p:nvSpPr>
        <p:spPr bwMode="auto">
          <a:xfrm>
            <a:off x="4083051" y="1371600"/>
            <a:ext cx="434975" cy="623888"/>
          </a:xfrm>
          <a:prstGeom prst="rect">
            <a:avLst/>
          </a:prstGeom>
          <a:solidFill>
            <a:srgbClr val="FF0000">
              <a:alpha val="7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47" name="Rectangle 15"/>
          <p:cNvSpPr>
            <a:spLocks noChangeAspect="1" noChangeArrowheads="1"/>
          </p:cNvSpPr>
          <p:nvPr/>
        </p:nvSpPr>
        <p:spPr bwMode="auto">
          <a:xfrm>
            <a:off x="5165726" y="1371600"/>
            <a:ext cx="434975" cy="62388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48" name="Rectangle 16"/>
          <p:cNvSpPr>
            <a:spLocks noChangeAspect="1" noChangeArrowheads="1"/>
          </p:cNvSpPr>
          <p:nvPr/>
        </p:nvSpPr>
        <p:spPr bwMode="auto">
          <a:xfrm>
            <a:off x="4619626" y="1371600"/>
            <a:ext cx="434975" cy="623888"/>
          </a:xfrm>
          <a:prstGeom prst="rect">
            <a:avLst/>
          </a:prstGeom>
          <a:solidFill>
            <a:srgbClr val="FF66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49" name="Rectangle 17"/>
          <p:cNvSpPr>
            <a:spLocks noChangeAspect="1" noChangeArrowheads="1"/>
          </p:cNvSpPr>
          <p:nvPr/>
        </p:nvSpPr>
        <p:spPr bwMode="auto">
          <a:xfrm>
            <a:off x="5722939" y="1371600"/>
            <a:ext cx="433387" cy="623888"/>
          </a:xfrm>
          <a:prstGeom prst="rect">
            <a:avLst/>
          </a:prstGeom>
          <a:solidFill>
            <a:srgbClr val="FF6600">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0" name="Rectangle 18"/>
          <p:cNvSpPr>
            <a:spLocks noChangeAspect="1" noChangeArrowheads="1"/>
          </p:cNvSpPr>
          <p:nvPr/>
        </p:nvSpPr>
        <p:spPr bwMode="auto">
          <a:xfrm>
            <a:off x="6269039" y="1371600"/>
            <a:ext cx="433387" cy="623888"/>
          </a:xfrm>
          <a:prstGeom prst="rect">
            <a:avLst/>
          </a:prstGeom>
          <a:solidFill>
            <a:srgbClr val="CCCC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1" name="Rectangle 19"/>
          <p:cNvSpPr>
            <a:spLocks noChangeAspect="1" noChangeArrowheads="1"/>
          </p:cNvSpPr>
          <p:nvPr/>
        </p:nvSpPr>
        <p:spPr bwMode="auto">
          <a:xfrm>
            <a:off x="6805614" y="1371600"/>
            <a:ext cx="433387" cy="623888"/>
          </a:xfrm>
          <a:prstGeom prst="rect">
            <a:avLst/>
          </a:prstGeom>
          <a:solidFill>
            <a:srgbClr val="CCCC00">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2" name="Rectangle 20"/>
          <p:cNvSpPr>
            <a:spLocks noChangeAspect="1" noChangeArrowheads="1"/>
          </p:cNvSpPr>
          <p:nvPr/>
        </p:nvSpPr>
        <p:spPr bwMode="auto">
          <a:xfrm>
            <a:off x="3527425" y="2119314"/>
            <a:ext cx="433388" cy="623887"/>
          </a:xfrm>
          <a:prstGeom prst="rect">
            <a:avLst/>
          </a:prstGeom>
          <a:solidFill>
            <a:srgbClr val="339966">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3" name="Rectangle 21"/>
          <p:cNvSpPr>
            <a:spLocks noChangeAspect="1" noChangeArrowheads="1"/>
          </p:cNvSpPr>
          <p:nvPr/>
        </p:nvSpPr>
        <p:spPr bwMode="auto">
          <a:xfrm>
            <a:off x="4073525" y="2119314"/>
            <a:ext cx="433388" cy="623887"/>
          </a:xfrm>
          <a:prstGeom prst="rect">
            <a:avLst/>
          </a:prstGeom>
          <a:solidFill>
            <a:srgbClr val="008000">
              <a:alpha val="71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4" name="Rectangle 22"/>
          <p:cNvSpPr>
            <a:spLocks noChangeAspect="1" noChangeArrowheads="1"/>
          </p:cNvSpPr>
          <p:nvPr/>
        </p:nvSpPr>
        <p:spPr bwMode="auto">
          <a:xfrm>
            <a:off x="4619626" y="2119314"/>
            <a:ext cx="434975" cy="623887"/>
          </a:xfrm>
          <a:prstGeom prst="rect">
            <a:avLst/>
          </a:prstGeom>
          <a:solidFill>
            <a:srgbClr val="008000">
              <a:alpha val="85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5" name="Rectangle 23"/>
          <p:cNvSpPr>
            <a:spLocks noChangeAspect="1" noChangeArrowheads="1"/>
          </p:cNvSpPr>
          <p:nvPr/>
        </p:nvSpPr>
        <p:spPr bwMode="auto">
          <a:xfrm>
            <a:off x="5165726" y="2119314"/>
            <a:ext cx="434975" cy="623887"/>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6" name="Rectangle 24"/>
          <p:cNvSpPr>
            <a:spLocks noChangeAspect="1" noChangeArrowheads="1"/>
          </p:cNvSpPr>
          <p:nvPr/>
        </p:nvSpPr>
        <p:spPr bwMode="auto">
          <a:xfrm>
            <a:off x="5711826" y="2119314"/>
            <a:ext cx="434975" cy="623887"/>
          </a:xfrm>
          <a:prstGeom prst="rect">
            <a:avLst/>
          </a:prstGeom>
          <a:solidFill>
            <a:schemeClr val="accent2">
              <a:alpha val="8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7" name="Rectangle 25"/>
          <p:cNvSpPr>
            <a:spLocks noChangeAspect="1" noChangeArrowheads="1"/>
          </p:cNvSpPr>
          <p:nvPr/>
        </p:nvSpPr>
        <p:spPr bwMode="auto">
          <a:xfrm>
            <a:off x="6259514" y="2119314"/>
            <a:ext cx="433387" cy="623887"/>
          </a:xfrm>
          <a:prstGeom prst="rect">
            <a:avLst/>
          </a:prstGeom>
          <a:solidFill>
            <a:srgbClr val="99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8" name="Rectangle 26"/>
          <p:cNvSpPr>
            <a:spLocks noChangeAspect="1" noChangeArrowheads="1"/>
          </p:cNvSpPr>
          <p:nvPr/>
        </p:nvSpPr>
        <p:spPr bwMode="auto">
          <a:xfrm>
            <a:off x="6794501" y="2119314"/>
            <a:ext cx="434975" cy="623887"/>
          </a:xfrm>
          <a:prstGeom prst="rect">
            <a:avLst/>
          </a:prstGeom>
          <a:solidFill>
            <a:srgbClr val="6600CC">
              <a:alpha val="8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4059" name="Text Box 27"/>
          <p:cNvSpPr txBox="1">
            <a:spLocks noChangeArrowheads="1"/>
          </p:cNvSpPr>
          <p:nvPr/>
        </p:nvSpPr>
        <p:spPr bwMode="auto">
          <a:xfrm>
            <a:off x="3479801" y="1720850"/>
            <a:ext cx="29514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b="1"/>
              <a:t>pH  0               1                 2                 3                 4                  5                6</a:t>
            </a:r>
          </a:p>
        </p:txBody>
      </p:sp>
      <p:sp>
        <p:nvSpPr>
          <p:cNvPr id="44060" name="Text Box 28"/>
          <p:cNvSpPr txBox="1">
            <a:spLocks noChangeArrowheads="1"/>
          </p:cNvSpPr>
          <p:nvPr/>
        </p:nvSpPr>
        <p:spPr bwMode="auto">
          <a:xfrm>
            <a:off x="3470276" y="2452688"/>
            <a:ext cx="30444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b="1"/>
              <a:t>pH  7               8                 9                10               11                12                13</a:t>
            </a:r>
          </a:p>
        </p:txBody>
      </p:sp>
      <p:sp>
        <p:nvSpPr>
          <p:cNvPr id="44061" name="AutoShape 29">
            <a:hlinkClick r:id="rId3"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val="299624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ipe(left)">
                                      <p:cBhvr>
                                        <p:cTn id="7" dur="1000"/>
                                        <p:tgtEl>
                                          <p:spTgt spid="44040"/>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wipe(left)">
                                      <p:cBhvr>
                                        <p:cTn id="11" dur="1000"/>
                                        <p:tgtEl>
                                          <p:spTgt spid="4404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4042"/>
                                        </p:tgtEl>
                                        <p:attrNameLst>
                                          <p:attrName>style.visibility</p:attrName>
                                        </p:attrNameLst>
                                      </p:cBhvr>
                                      <p:to>
                                        <p:strVal val="visible"/>
                                      </p:to>
                                    </p:set>
                                    <p:animEffect transition="in" filter="wipe(left)">
                                      <p:cBhvr>
                                        <p:cTn id="15" dur="1000"/>
                                        <p:tgtEl>
                                          <p:spTgt spid="44042"/>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4043"/>
                                        </p:tgtEl>
                                        <p:attrNameLst>
                                          <p:attrName>style.visibility</p:attrName>
                                        </p:attrNameLst>
                                      </p:cBhvr>
                                      <p:to>
                                        <p:strVal val="visible"/>
                                      </p:to>
                                    </p:set>
                                    <p:animEffect transition="in" filter="wipe(left)">
                                      <p:cBhvr>
                                        <p:cTn id="19" dur="1000"/>
                                        <p:tgtEl>
                                          <p:spTgt spid="44043"/>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44044"/>
                                        </p:tgtEl>
                                        <p:attrNameLst>
                                          <p:attrName>style.visibility</p:attrName>
                                        </p:attrNameLst>
                                      </p:cBhvr>
                                      <p:to>
                                        <p:strVal val="visible"/>
                                      </p:to>
                                    </p:set>
                                    <p:animEffect transition="in" filter="wipe(left)">
                                      <p:cBhvr>
                                        <p:cTn id="23" dur="500"/>
                                        <p:tgtEl>
                                          <p:spTgt spid="44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P spid="44041" grpId="0" animBg="1"/>
      <p:bldP spid="44042" grpId="0" animBg="1"/>
      <p:bldP spid="44043" grpId="0" animBg="1"/>
      <p:bldP spid="440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7744B-83C9-4742-88DD-5EDDB804F392}"/>
              </a:ext>
            </a:extLst>
          </p:cNvPr>
          <p:cNvSpPr txBox="1"/>
          <p:nvPr/>
        </p:nvSpPr>
        <p:spPr>
          <a:xfrm>
            <a:off x="698090" y="538429"/>
            <a:ext cx="10746658" cy="5729774"/>
          </a:xfrm>
          <a:prstGeom prst="rect">
            <a:avLst/>
          </a:prstGeom>
          <a:noFill/>
        </p:spPr>
        <p:txBody>
          <a:bodyPr wrap="square">
            <a:spAutoFit/>
          </a:bodyPr>
          <a:lstStyle/>
          <a:p>
            <a:r>
              <a:rPr lang="en-US" dirty="0"/>
              <a:t>Most acid-base titrations are not monitored by recording the pH as a function of the amount of the strong acid or base solution used as a titrant</a:t>
            </a:r>
          </a:p>
          <a:p>
            <a:endParaRPr lang="en-US" sz="500" dirty="0"/>
          </a:p>
          <a:p>
            <a:r>
              <a:rPr lang="en-US" dirty="0"/>
              <a:t>Instead, an acid-base indicator is used, and they are compounds that change color at a particular pH and if carefully selected, undergo a dramatic color change at the pH corresponding to the equivalence point of the titration</a:t>
            </a:r>
          </a:p>
          <a:p>
            <a:endParaRPr lang="en-US" sz="500" dirty="0"/>
          </a:p>
          <a:p>
            <a:r>
              <a:rPr lang="en-US" dirty="0"/>
              <a:t>Acid-base indicators are typically weak acids or bases whose changes in color correspond to deprotonation or protonation of the indicator itself</a:t>
            </a:r>
          </a:p>
          <a:p>
            <a:r>
              <a:rPr lang="en-US" dirty="0"/>
              <a:t>The chemistry of indicators are described by the general equation  </a:t>
            </a:r>
            <a:r>
              <a:rPr lang="en-US" dirty="0" err="1">
                <a:solidFill>
                  <a:srgbClr val="FF0000"/>
                </a:solidFill>
              </a:rPr>
              <a:t>H</a:t>
            </a:r>
            <a:r>
              <a:rPr lang="en-US" dirty="0" err="1">
                <a:solidFill>
                  <a:srgbClr val="FF0000"/>
                </a:solidFill>
                <a:sym typeface="Symbol" panose="05050102010706020507" pitchFamily="18" charset="2"/>
              </a:rPr>
              <a:t>n</a:t>
            </a:r>
            <a:r>
              <a:rPr lang="en-US" baseline="-25000" dirty="0">
                <a:solidFill>
                  <a:srgbClr val="FF0000"/>
                </a:solidFill>
                <a:sym typeface="Symbol" panose="05050102010706020507" pitchFamily="18" charset="2"/>
              </a:rPr>
              <a:t>(</a:t>
            </a:r>
            <a:r>
              <a:rPr lang="en-US" baseline="-25000" dirty="0" err="1">
                <a:solidFill>
                  <a:srgbClr val="FF0000"/>
                </a:solidFill>
                <a:sym typeface="Symbol" panose="05050102010706020507" pitchFamily="18" charset="2"/>
              </a:rPr>
              <a:t>aq</a:t>
            </a:r>
            <a:r>
              <a:rPr lang="en-US" baseline="-25000" dirty="0">
                <a:solidFill>
                  <a:srgbClr val="FF0000"/>
                </a:solidFill>
                <a:sym typeface="Symbol" panose="05050102010706020507" pitchFamily="18" charset="2"/>
              </a:rPr>
              <a:t>) </a:t>
            </a:r>
            <a:r>
              <a:rPr lang="en-US" sz="1600" dirty="0">
                <a:solidFill>
                  <a:srgbClr val="FF0000"/>
                </a:solidFill>
                <a:ea typeface="ヒラギノ角ゴ Pro W3" pitchFamily="1" charset="-128"/>
                <a:sym typeface="MT Extra" panose="05050102010205020202" pitchFamily="18" charset="2"/>
              </a:rPr>
              <a:t>⇋</a:t>
            </a:r>
            <a:r>
              <a:rPr lang="en-US" sz="1600" dirty="0">
                <a:solidFill>
                  <a:srgbClr val="FF0000"/>
                </a:solidFill>
                <a:sym typeface="MT Extra" panose="05050102010205020202" pitchFamily="18" charset="2"/>
              </a:rPr>
              <a:t> </a:t>
            </a:r>
            <a:r>
              <a:rPr lang="en-US" dirty="0">
                <a:solidFill>
                  <a:srgbClr val="FF0000"/>
                </a:solidFill>
                <a:sym typeface="MT Extra" panose="05050102010205020202" pitchFamily="18" charset="2"/>
              </a:rPr>
              <a:t>H</a:t>
            </a:r>
            <a:r>
              <a:rPr lang="en-US" baseline="30000" dirty="0">
                <a:solidFill>
                  <a:srgbClr val="FF0000"/>
                </a:solidFill>
                <a:sym typeface="MT Extra" panose="05050102010205020202" pitchFamily="18" charset="2"/>
              </a:rPr>
              <a:t>+ </a:t>
            </a:r>
            <a:r>
              <a:rPr lang="en-US" baseline="-25000" dirty="0">
                <a:solidFill>
                  <a:srgbClr val="FF0000"/>
                </a:solidFill>
                <a:sym typeface="MT Extra" panose="05050102010205020202" pitchFamily="18" charset="2"/>
              </a:rPr>
              <a:t>(</a:t>
            </a:r>
            <a:r>
              <a:rPr lang="en-US" baseline="-25000" dirty="0" err="1">
                <a:solidFill>
                  <a:srgbClr val="FF0000"/>
                </a:solidFill>
                <a:sym typeface="MT Extra" panose="05050102010205020202" pitchFamily="18" charset="2"/>
              </a:rPr>
              <a:t>aq</a:t>
            </a:r>
            <a:r>
              <a:rPr lang="en-US" baseline="-25000" dirty="0">
                <a:solidFill>
                  <a:srgbClr val="FF0000"/>
                </a:solidFill>
                <a:sym typeface="MT Extra" panose="05050102010205020202" pitchFamily="18" charset="2"/>
              </a:rPr>
              <a:t>) </a:t>
            </a:r>
            <a:r>
              <a:rPr lang="en-US" dirty="0">
                <a:solidFill>
                  <a:srgbClr val="FF0000"/>
                </a:solidFill>
                <a:sym typeface="MT Extra" panose="05050102010205020202" pitchFamily="18" charset="2"/>
              </a:rPr>
              <a:t>+ </a:t>
            </a:r>
            <a:r>
              <a:rPr lang="en-US" dirty="0">
                <a:solidFill>
                  <a:srgbClr val="FF0000"/>
                </a:solidFill>
                <a:sym typeface="Symbol" panose="05050102010706020507" pitchFamily="18" charset="2"/>
              </a:rPr>
              <a:t>n</a:t>
            </a:r>
            <a:r>
              <a:rPr lang="en-US" baseline="30000" dirty="0">
                <a:solidFill>
                  <a:srgbClr val="FF0000"/>
                </a:solidFill>
                <a:sym typeface="Symbol" panose="05050102010706020507" pitchFamily="18" charset="2"/>
              </a:rPr>
              <a:t>–</a:t>
            </a:r>
            <a:r>
              <a:rPr lang="en-US" baseline="-25000" dirty="0">
                <a:solidFill>
                  <a:srgbClr val="FF0000"/>
                </a:solidFill>
                <a:sym typeface="Symbol" panose="05050102010706020507" pitchFamily="18" charset="2"/>
              </a:rPr>
              <a:t>(</a:t>
            </a:r>
            <a:r>
              <a:rPr lang="en-US" baseline="-25000" dirty="0" err="1">
                <a:solidFill>
                  <a:srgbClr val="FF0000"/>
                </a:solidFill>
                <a:sym typeface="Symbol" panose="05050102010706020507" pitchFamily="18" charset="2"/>
              </a:rPr>
              <a:t>aq</a:t>
            </a:r>
            <a:r>
              <a:rPr lang="en-US" baseline="-25000" dirty="0">
                <a:solidFill>
                  <a:srgbClr val="FF0000"/>
                </a:solidFill>
                <a:sym typeface="Symbol" panose="05050102010706020507" pitchFamily="18" charset="2"/>
              </a:rPr>
              <a:t>)</a:t>
            </a:r>
            <a:r>
              <a:rPr lang="en-US" dirty="0">
                <a:solidFill>
                  <a:srgbClr val="FF0000"/>
                </a:solidFill>
                <a:sym typeface="Symbol" panose="05050102010706020507" pitchFamily="18" charset="2"/>
              </a:rPr>
              <a:t>, </a:t>
            </a:r>
            <a:r>
              <a:rPr lang="en-US" dirty="0">
                <a:sym typeface="Symbol" panose="05050102010706020507" pitchFamily="18" charset="2"/>
              </a:rPr>
              <a:t>where the protonated form is designated by </a:t>
            </a:r>
            <a:r>
              <a:rPr lang="en-US" dirty="0" err="1">
                <a:sym typeface="Symbol" panose="05050102010706020507" pitchFamily="18" charset="2"/>
              </a:rPr>
              <a:t>Hn</a:t>
            </a:r>
            <a:r>
              <a:rPr lang="en-US" dirty="0">
                <a:sym typeface="Symbol" panose="05050102010706020507" pitchFamily="18" charset="2"/>
              </a:rPr>
              <a:t> and the conjugate base by n</a:t>
            </a:r>
            <a:r>
              <a:rPr lang="en-US" baseline="30000" dirty="0">
                <a:sym typeface="Symbol" panose="05050102010706020507" pitchFamily="18" charset="2"/>
              </a:rPr>
              <a:t>–</a:t>
            </a:r>
          </a:p>
          <a:p>
            <a:endParaRPr lang="en-US" sz="500" baseline="30000" dirty="0">
              <a:sym typeface="Symbol" panose="05050102010706020507" pitchFamily="18" charset="2"/>
            </a:endParaRPr>
          </a:p>
          <a:p>
            <a:r>
              <a:rPr lang="en-US" dirty="0">
                <a:sym typeface="Symbol" panose="05050102010706020507" pitchFamily="18" charset="2"/>
              </a:rPr>
              <a:t>The ionization constant for the deprotonation of indicator </a:t>
            </a:r>
            <a:r>
              <a:rPr lang="en-US" dirty="0" err="1">
                <a:sym typeface="Symbol" panose="05050102010706020507" pitchFamily="18" charset="2"/>
              </a:rPr>
              <a:t>Hn</a:t>
            </a:r>
            <a:r>
              <a:rPr lang="en-US" dirty="0">
                <a:sym typeface="Symbol" panose="05050102010706020507" pitchFamily="18" charset="2"/>
              </a:rPr>
              <a:t> is </a:t>
            </a:r>
            <a:r>
              <a:rPr lang="en-US" i="1" dirty="0">
                <a:solidFill>
                  <a:srgbClr val="FF0000"/>
                </a:solidFill>
                <a:sym typeface="Symbol" panose="05050102010706020507" pitchFamily="18" charset="2"/>
              </a:rPr>
              <a:t>K</a:t>
            </a:r>
            <a:r>
              <a:rPr lang="en-US" baseline="-25000" dirty="0">
                <a:solidFill>
                  <a:srgbClr val="FF0000"/>
                </a:solidFill>
                <a:sym typeface="Symbol" panose="05050102010706020507" pitchFamily="18" charset="2"/>
              </a:rPr>
              <a:t>in </a:t>
            </a:r>
            <a:r>
              <a:rPr lang="en-US" dirty="0">
                <a:solidFill>
                  <a:srgbClr val="FF0000"/>
                </a:solidFill>
                <a:sym typeface="Symbol" panose="05050102010706020507" pitchFamily="18" charset="2"/>
              </a:rPr>
              <a:t>= [H</a:t>
            </a:r>
            <a:r>
              <a:rPr lang="en-US" baseline="30000" dirty="0">
                <a:solidFill>
                  <a:srgbClr val="FF0000"/>
                </a:solidFill>
                <a:sym typeface="Symbol" panose="05050102010706020507" pitchFamily="18" charset="2"/>
              </a:rPr>
              <a:t>+</a:t>
            </a:r>
            <a:r>
              <a:rPr lang="en-US" dirty="0">
                <a:solidFill>
                  <a:srgbClr val="FF0000"/>
                </a:solidFill>
                <a:sym typeface="Symbol" panose="05050102010706020507" pitchFamily="18" charset="2"/>
              </a:rPr>
              <a:t>] [n</a:t>
            </a:r>
            <a:r>
              <a:rPr lang="en-US" baseline="30000" dirty="0">
                <a:solidFill>
                  <a:srgbClr val="FF0000"/>
                </a:solidFill>
                <a:sym typeface="Symbol" panose="05050102010706020507" pitchFamily="18" charset="2"/>
              </a:rPr>
              <a:t>–</a:t>
            </a:r>
            <a:r>
              <a:rPr lang="en-US" dirty="0">
                <a:solidFill>
                  <a:srgbClr val="FF0000"/>
                </a:solidFill>
                <a:sym typeface="Symbol" panose="05050102010706020507" pitchFamily="18" charset="2"/>
              </a:rPr>
              <a:t>] / [</a:t>
            </a:r>
            <a:r>
              <a:rPr lang="en-US" dirty="0" err="1">
                <a:solidFill>
                  <a:srgbClr val="FF0000"/>
                </a:solidFill>
                <a:sym typeface="Symbol" panose="05050102010706020507" pitchFamily="18" charset="2"/>
              </a:rPr>
              <a:t>Hn</a:t>
            </a:r>
            <a:r>
              <a:rPr lang="en-US" dirty="0">
                <a:solidFill>
                  <a:srgbClr val="FF0000"/>
                </a:solidFill>
                <a:sym typeface="Symbol" panose="05050102010706020507" pitchFamily="18" charset="2"/>
              </a:rPr>
              <a:t>]</a:t>
            </a:r>
          </a:p>
          <a:p>
            <a:endParaRPr lang="en-US" sz="500" dirty="0">
              <a:sym typeface="Symbol" panose="05050102010706020507" pitchFamily="18" charset="2"/>
            </a:endParaRPr>
          </a:p>
          <a:p>
            <a:r>
              <a:rPr lang="en-US" dirty="0">
                <a:sym typeface="Symbol" panose="05050102010706020507" pitchFamily="18" charset="2"/>
              </a:rPr>
              <a:t>The value of </a:t>
            </a:r>
            <a:r>
              <a:rPr lang="en-US" dirty="0" err="1">
                <a:solidFill>
                  <a:srgbClr val="FF0000"/>
                </a:solidFill>
                <a:sym typeface="Symbol" panose="05050102010706020507" pitchFamily="18" charset="2"/>
              </a:rPr>
              <a:t>p</a:t>
            </a:r>
            <a:r>
              <a:rPr lang="en-US" i="1" dirty="0" err="1">
                <a:solidFill>
                  <a:srgbClr val="FF0000"/>
                </a:solidFill>
                <a:sym typeface="Symbol" panose="05050102010706020507" pitchFamily="18" charset="2"/>
              </a:rPr>
              <a:t>K</a:t>
            </a:r>
            <a:r>
              <a:rPr lang="en-US" baseline="-25000" dirty="0" err="1">
                <a:solidFill>
                  <a:srgbClr val="FF0000"/>
                </a:solidFill>
                <a:sym typeface="Symbol" panose="05050102010706020507" pitchFamily="18" charset="2"/>
              </a:rPr>
              <a:t>in</a:t>
            </a:r>
            <a:r>
              <a:rPr lang="en-US" baseline="-25000" dirty="0">
                <a:solidFill>
                  <a:srgbClr val="FF0000"/>
                </a:solidFill>
                <a:sym typeface="Symbol" panose="05050102010706020507" pitchFamily="18" charset="2"/>
              </a:rPr>
              <a:t> </a:t>
            </a:r>
            <a:r>
              <a:rPr lang="en-US" dirty="0">
                <a:solidFill>
                  <a:srgbClr val="FF0000"/>
                </a:solidFill>
                <a:sym typeface="Symbol" panose="05050102010706020507" pitchFamily="18" charset="2"/>
              </a:rPr>
              <a:t>determines the pH </a:t>
            </a:r>
            <a:r>
              <a:rPr lang="en-US" dirty="0">
                <a:sym typeface="Symbol" panose="05050102010706020507" pitchFamily="18" charset="2"/>
              </a:rPr>
              <a:t>at which the </a:t>
            </a:r>
            <a:r>
              <a:rPr lang="en-US" dirty="0">
                <a:solidFill>
                  <a:srgbClr val="FF0000"/>
                </a:solidFill>
                <a:sym typeface="Symbol" panose="05050102010706020507" pitchFamily="18" charset="2"/>
              </a:rPr>
              <a:t>indicator changes color </a:t>
            </a:r>
            <a:r>
              <a:rPr lang="en-US" dirty="0">
                <a:sym typeface="Symbol" panose="05050102010706020507" pitchFamily="18" charset="2"/>
              </a:rPr>
              <a:t>A good indicator must have the following properties:</a:t>
            </a:r>
          </a:p>
          <a:p>
            <a:pPr lvl="1"/>
            <a:r>
              <a:rPr lang="en-US" dirty="0">
                <a:sym typeface="Symbol" panose="05050102010706020507" pitchFamily="18" charset="2"/>
              </a:rPr>
              <a:t>    </a:t>
            </a:r>
            <a:r>
              <a:rPr lang="en-US" dirty="0">
                <a:solidFill>
                  <a:srgbClr val="FF0000"/>
                </a:solidFill>
                <a:sym typeface="Symbol" panose="05050102010706020507" pitchFamily="18" charset="2"/>
              </a:rPr>
              <a:t>1. Color change must be easily detected</a:t>
            </a:r>
          </a:p>
          <a:p>
            <a:pPr lvl="1"/>
            <a:r>
              <a:rPr lang="en-US" dirty="0">
                <a:solidFill>
                  <a:srgbClr val="FF0000"/>
                </a:solidFill>
                <a:sym typeface="Symbol" panose="05050102010706020507" pitchFamily="18" charset="2"/>
              </a:rPr>
              <a:t>    2. Color change must be rapid</a:t>
            </a:r>
          </a:p>
          <a:p>
            <a:pPr lvl="1"/>
            <a:r>
              <a:rPr lang="en-US" dirty="0">
                <a:solidFill>
                  <a:srgbClr val="FF0000"/>
                </a:solidFill>
                <a:sym typeface="Symbol" panose="05050102010706020507" pitchFamily="18" charset="2"/>
              </a:rPr>
              <a:t>    3. Indicator molecule must not react with the substance being titrated</a:t>
            </a:r>
          </a:p>
          <a:p>
            <a:pPr lvl="1"/>
            <a:r>
              <a:rPr lang="en-US" dirty="0">
                <a:solidFill>
                  <a:srgbClr val="FF0000"/>
                </a:solidFill>
                <a:sym typeface="Symbol" panose="05050102010706020507" pitchFamily="18" charset="2"/>
              </a:rPr>
              <a:t>    4. The indicator should have a </a:t>
            </a:r>
            <a:r>
              <a:rPr lang="en-US" dirty="0" err="1">
                <a:solidFill>
                  <a:srgbClr val="FF0000"/>
                </a:solidFill>
                <a:sym typeface="Symbol" panose="05050102010706020507" pitchFamily="18" charset="2"/>
              </a:rPr>
              <a:t>p</a:t>
            </a:r>
            <a:r>
              <a:rPr lang="en-US" i="1" dirty="0" err="1">
                <a:solidFill>
                  <a:srgbClr val="FF0000"/>
                </a:solidFill>
                <a:sym typeface="Symbol" panose="05050102010706020507" pitchFamily="18" charset="2"/>
              </a:rPr>
              <a:t>K</a:t>
            </a:r>
            <a:r>
              <a:rPr lang="en-US" baseline="-25000" dirty="0" err="1">
                <a:solidFill>
                  <a:srgbClr val="FF0000"/>
                </a:solidFill>
                <a:sym typeface="Symbol" panose="05050102010706020507" pitchFamily="18" charset="2"/>
              </a:rPr>
              <a:t>in</a:t>
            </a:r>
            <a:r>
              <a:rPr lang="en-US" baseline="-25000" dirty="0">
                <a:solidFill>
                  <a:srgbClr val="FF0000"/>
                </a:solidFill>
                <a:sym typeface="Symbol" panose="05050102010706020507" pitchFamily="18" charset="2"/>
              </a:rPr>
              <a:t> </a:t>
            </a:r>
            <a:r>
              <a:rPr lang="en-US" dirty="0">
                <a:solidFill>
                  <a:srgbClr val="FF0000"/>
                </a:solidFill>
                <a:sym typeface="Symbol" panose="05050102010706020507" pitchFamily="18" charset="2"/>
              </a:rPr>
              <a:t>that is within one pH unit of the expected pH at the equivalence point of the titration</a:t>
            </a:r>
          </a:p>
          <a:p>
            <a:pPr lvl="1"/>
            <a:endParaRPr lang="en-US" sz="600" dirty="0">
              <a:sym typeface="Symbol" panose="05050102010706020507" pitchFamily="18" charset="2"/>
            </a:endParaRPr>
          </a:p>
          <a:p>
            <a:r>
              <a:rPr lang="en-US" dirty="0">
                <a:sym typeface="Symbol" panose="05050102010706020507" pitchFamily="18" charset="2"/>
              </a:rPr>
              <a:t>•   Synthetic indicators have been developed that meet the above criteria and cover the entire pH range</a:t>
            </a:r>
            <a:endParaRPr lang="en-US" sz="500" dirty="0">
              <a:sym typeface="Symbol" panose="05050102010706020507" pitchFamily="18" charset="2"/>
            </a:endParaRPr>
          </a:p>
          <a:p>
            <a:r>
              <a:rPr lang="en-US" dirty="0">
                <a:sym typeface="Symbol" panose="05050102010706020507" pitchFamily="18" charset="2"/>
              </a:rPr>
              <a:t>•   An indicator does not change color abruptly at a particular pH but undergoes a pH titration like any other acid or base</a:t>
            </a:r>
          </a:p>
        </p:txBody>
      </p:sp>
    </p:spTree>
    <p:extLst>
      <p:ext uri="{BB962C8B-B14F-4D97-AF65-F5344CB8AC3E}">
        <p14:creationId xmlns:p14="http://schemas.microsoft.com/office/powerpoint/2010/main" val="2197130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657600" y="4267200"/>
            <a:ext cx="41148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3" name="Rectangle 3"/>
          <p:cNvSpPr>
            <a:spLocks noChangeArrowheads="1"/>
          </p:cNvSpPr>
          <p:nvPr/>
        </p:nvSpPr>
        <p:spPr bwMode="auto">
          <a:xfrm>
            <a:off x="3657600" y="2895600"/>
            <a:ext cx="35052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4" name="Rectangle 4"/>
          <p:cNvSpPr>
            <a:spLocks noChangeArrowheads="1"/>
          </p:cNvSpPr>
          <p:nvPr/>
        </p:nvSpPr>
        <p:spPr bwMode="auto">
          <a:xfrm>
            <a:off x="3657600" y="3352800"/>
            <a:ext cx="4038600" cy="304800"/>
          </a:xfrm>
          <a:prstGeom prst="rect">
            <a:avLst/>
          </a:prstGeom>
          <a:gradFill rotWithShape="1">
            <a:gsLst>
              <a:gs pos="0">
                <a:srgbClr val="FF0000"/>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5" name="Rectangle 5"/>
          <p:cNvSpPr>
            <a:spLocks noChangeArrowheads="1"/>
          </p:cNvSpPr>
          <p:nvPr/>
        </p:nvSpPr>
        <p:spPr bwMode="auto">
          <a:xfrm>
            <a:off x="3657600" y="3798888"/>
            <a:ext cx="3429000" cy="304800"/>
          </a:xfrm>
          <a:prstGeom prst="rect">
            <a:avLst/>
          </a:prstGeom>
          <a:gradFill rotWithShape="1">
            <a:gsLst>
              <a:gs pos="0">
                <a:srgbClr val="FFFF00"/>
              </a:gs>
              <a:gs pos="100000">
                <a:srgbClr val="33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6" name="Rectangle 6"/>
          <p:cNvSpPr>
            <a:spLocks noChangeArrowheads="1"/>
          </p:cNvSpPr>
          <p:nvPr/>
        </p:nvSpPr>
        <p:spPr bwMode="auto">
          <a:xfrm>
            <a:off x="8077200" y="4724400"/>
            <a:ext cx="2209800" cy="304800"/>
          </a:xfrm>
          <a:prstGeom prst="rect">
            <a:avLst/>
          </a:prstGeom>
          <a:gradFill rotWithShape="1">
            <a:gsLst>
              <a:gs pos="0">
                <a:srgbClr val="FF0000"/>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7" name="Rectangle 7"/>
          <p:cNvSpPr>
            <a:spLocks noChangeArrowheads="1"/>
          </p:cNvSpPr>
          <p:nvPr/>
        </p:nvSpPr>
        <p:spPr bwMode="auto">
          <a:xfrm>
            <a:off x="3657600" y="4724400"/>
            <a:ext cx="4648200" cy="304800"/>
          </a:xfrm>
          <a:prstGeom prst="rect">
            <a:avLst/>
          </a:prstGeom>
          <a:gradFill rotWithShape="1">
            <a:gsLst>
              <a:gs pos="0">
                <a:schemeClr val="bg1"/>
              </a:gs>
              <a:gs pos="100000">
                <a:srgbClr val="FF3737"/>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8" name="Rectangle 8"/>
          <p:cNvSpPr>
            <a:spLocks noChangeArrowheads="1"/>
          </p:cNvSpPr>
          <p:nvPr/>
        </p:nvSpPr>
        <p:spPr bwMode="auto">
          <a:xfrm>
            <a:off x="1828800" y="1676400"/>
            <a:ext cx="8534400" cy="350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089" name="Text Box 9"/>
          <p:cNvSpPr txBox="1">
            <a:spLocks noChangeArrowheads="1"/>
          </p:cNvSpPr>
          <p:nvPr/>
        </p:nvSpPr>
        <p:spPr bwMode="auto">
          <a:xfrm>
            <a:off x="3805549" y="609601"/>
            <a:ext cx="45253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a:t>Range and Color Changes of Some</a:t>
            </a:r>
          </a:p>
          <a:p>
            <a:pPr algn="ctr"/>
            <a:r>
              <a:rPr lang="en-US" sz="2400" b="1"/>
              <a:t>Common Acid-Base Indicators</a:t>
            </a:r>
          </a:p>
        </p:txBody>
      </p:sp>
      <p:sp>
        <p:nvSpPr>
          <p:cNvPr id="46090" name="Text Box 10"/>
          <p:cNvSpPr txBox="1">
            <a:spLocks noChangeArrowheads="1"/>
          </p:cNvSpPr>
          <p:nvPr/>
        </p:nvSpPr>
        <p:spPr bwMode="auto">
          <a:xfrm>
            <a:off x="2193926" y="2224088"/>
            <a:ext cx="1126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Indicators</a:t>
            </a:r>
          </a:p>
        </p:txBody>
      </p:sp>
      <p:sp>
        <p:nvSpPr>
          <p:cNvPr id="46091" name="Line 11"/>
          <p:cNvSpPr>
            <a:spLocks noChangeShapeType="1"/>
          </p:cNvSpPr>
          <p:nvPr/>
        </p:nvSpPr>
        <p:spPr bwMode="auto">
          <a:xfrm>
            <a:off x="3581400" y="2492375"/>
            <a:ext cx="5562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2" name="Line 12"/>
          <p:cNvSpPr>
            <a:spLocks noChangeShapeType="1"/>
          </p:cNvSpPr>
          <p:nvPr/>
        </p:nvSpPr>
        <p:spPr bwMode="auto">
          <a:xfrm flipV="1">
            <a:off x="4191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3" name="Line 13"/>
          <p:cNvSpPr>
            <a:spLocks noChangeShapeType="1"/>
          </p:cNvSpPr>
          <p:nvPr/>
        </p:nvSpPr>
        <p:spPr bwMode="auto">
          <a:xfrm flipV="1">
            <a:off x="3810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4" name="Line 14"/>
          <p:cNvSpPr>
            <a:spLocks noChangeShapeType="1"/>
          </p:cNvSpPr>
          <p:nvPr/>
        </p:nvSpPr>
        <p:spPr bwMode="auto">
          <a:xfrm flipV="1">
            <a:off x="4572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5" name="Line 15"/>
          <p:cNvSpPr>
            <a:spLocks noChangeShapeType="1"/>
          </p:cNvSpPr>
          <p:nvPr/>
        </p:nvSpPr>
        <p:spPr bwMode="auto">
          <a:xfrm flipV="1">
            <a:off x="4953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6" name="Line 16"/>
          <p:cNvSpPr>
            <a:spLocks noChangeShapeType="1"/>
          </p:cNvSpPr>
          <p:nvPr/>
        </p:nvSpPr>
        <p:spPr bwMode="auto">
          <a:xfrm flipV="1">
            <a:off x="5715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7" name="Line 17"/>
          <p:cNvSpPr>
            <a:spLocks noChangeShapeType="1"/>
          </p:cNvSpPr>
          <p:nvPr/>
        </p:nvSpPr>
        <p:spPr bwMode="auto">
          <a:xfrm flipV="1">
            <a:off x="5334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8" name="Line 18"/>
          <p:cNvSpPr>
            <a:spLocks noChangeShapeType="1"/>
          </p:cNvSpPr>
          <p:nvPr/>
        </p:nvSpPr>
        <p:spPr bwMode="auto">
          <a:xfrm flipV="1">
            <a:off x="60960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099" name="Line 19"/>
          <p:cNvSpPr>
            <a:spLocks noChangeShapeType="1"/>
          </p:cNvSpPr>
          <p:nvPr/>
        </p:nvSpPr>
        <p:spPr bwMode="auto">
          <a:xfrm flipV="1">
            <a:off x="7315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0" name="Line 20"/>
          <p:cNvSpPr>
            <a:spLocks noChangeShapeType="1"/>
          </p:cNvSpPr>
          <p:nvPr/>
        </p:nvSpPr>
        <p:spPr bwMode="auto">
          <a:xfrm flipV="1">
            <a:off x="6934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1" name="Line 21"/>
          <p:cNvSpPr>
            <a:spLocks noChangeShapeType="1"/>
          </p:cNvSpPr>
          <p:nvPr/>
        </p:nvSpPr>
        <p:spPr bwMode="auto">
          <a:xfrm flipV="1">
            <a:off x="6553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2" name="Line 22"/>
          <p:cNvSpPr>
            <a:spLocks noChangeShapeType="1"/>
          </p:cNvSpPr>
          <p:nvPr/>
        </p:nvSpPr>
        <p:spPr bwMode="auto">
          <a:xfrm flipV="1">
            <a:off x="7696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3" name="Line 23"/>
          <p:cNvSpPr>
            <a:spLocks noChangeShapeType="1"/>
          </p:cNvSpPr>
          <p:nvPr/>
        </p:nvSpPr>
        <p:spPr bwMode="auto">
          <a:xfrm flipV="1">
            <a:off x="8839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4" name="Line 24"/>
          <p:cNvSpPr>
            <a:spLocks noChangeShapeType="1"/>
          </p:cNvSpPr>
          <p:nvPr/>
        </p:nvSpPr>
        <p:spPr bwMode="auto">
          <a:xfrm flipV="1">
            <a:off x="8077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5" name="Line 25"/>
          <p:cNvSpPr>
            <a:spLocks noChangeShapeType="1"/>
          </p:cNvSpPr>
          <p:nvPr/>
        </p:nvSpPr>
        <p:spPr bwMode="auto">
          <a:xfrm flipV="1">
            <a:off x="8458200" y="2339975"/>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6" name="Text Box 26"/>
          <p:cNvSpPr txBox="1">
            <a:spLocks noChangeArrowheads="1"/>
          </p:cNvSpPr>
          <p:nvPr/>
        </p:nvSpPr>
        <p:spPr bwMode="auto">
          <a:xfrm>
            <a:off x="5518150" y="1690688"/>
            <a:ext cx="9960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pH Scale</a:t>
            </a:r>
          </a:p>
        </p:txBody>
      </p:sp>
      <p:sp>
        <p:nvSpPr>
          <p:cNvPr id="46107" name="Line 27"/>
          <p:cNvSpPr>
            <a:spLocks noChangeShapeType="1"/>
          </p:cNvSpPr>
          <p:nvPr/>
        </p:nvSpPr>
        <p:spPr bwMode="auto">
          <a:xfrm>
            <a:off x="2057400" y="16764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08" name="Text Box 28"/>
          <p:cNvSpPr txBox="1">
            <a:spLocks noChangeArrowheads="1"/>
          </p:cNvSpPr>
          <p:nvPr/>
        </p:nvSpPr>
        <p:spPr bwMode="auto">
          <a:xfrm>
            <a:off x="36576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6109" name="Text Box 29"/>
          <p:cNvSpPr txBox="1">
            <a:spLocks noChangeArrowheads="1"/>
          </p:cNvSpPr>
          <p:nvPr/>
        </p:nvSpPr>
        <p:spPr bwMode="auto">
          <a:xfrm>
            <a:off x="4075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6110" name="Text Box 30"/>
          <p:cNvSpPr txBox="1">
            <a:spLocks noChangeArrowheads="1"/>
          </p:cNvSpPr>
          <p:nvPr/>
        </p:nvSpPr>
        <p:spPr bwMode="auto">
          <a:xfrm>
            <a:off x="4456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6111" name="Text Box 31"/>
          <p:cNvSpPr txBox="1">
            <a:spLocks noChangeArrowheads="1"/>
          </p:cNvSpPr>
          <p:nvPr/>
        </p:nvSpPr>
        <p:spPr bwMode="auto">
          <a:xfrm>
            <a:off x="4837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6112" name="Text Box 32"/>
          <p:cNvSpPr txBox="1">
            <a:spLocks noChangeArrowheads="1"/>
          </p:cNvSpPr>
          <p:nvPr/>
        </p:nvSpPr>
        <p:spPr bwMode="auto">
          <a:xfrm>
            <a:off x="51816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6113" name="Text Box 33"/>
          <p:cNvSpPr txBox="1">
            <a:spLocks noChangeArrowheads="1"/>
          </p:cNvSpPr>
          <p:nvPr/>
        </p:nvSpPr>
        <p:spPr bwMode="auto">
          <a:xfrm>
            <a:off x="5599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6114" name="Text Box 34"/>
          <p:cNvSpPr txBox="1">
            <a:spLocks noChangeArrowheads="1"/>
          </p:cNvSpPr>
          <p:nvPr/>
        </p:nvSpPr>
        <p:spPr bwMode="auto">
          <a:xfrm>
            <a:off x="59801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sp>
        <p:nvSpPr>
          <p:cNvPr id="46115" name="Text Box 35"/>
          <p:cNvSpPr txBox="1">
            <a:spLocks noChangeArrowheads="1"/>
          </p:cNvSpPr>
          <p:nvPr/>
        </p:nvSpPr>
        <p:spPr bwMode="auto">
          <a:xfrm>
            <a:off x="6437314" y="2057400"/>
            <a:ext cx="268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8</a:t>
            </a:r>
          </a:p>
        </p:txBody>
      </p:sp>
      <p:sp>
        <p:nvSpPr>
          <p:cNvPr id="46116" name="Text Box 36"/>
          <p:cNvSpPr txBox="1">
            <a:spLocks noChangeArrowheads="1"/>
          </p:cNvSpPr>
          <p:nvPr/>
        </p:nvSpPr>
        <p:spPr bwMode="auto">
          <a:xfrm>
            <a:off x="6781800" y="2057400"/>
            <a:ext cx="268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9</a:t>
            </a:r>
          </a:p>
        </p:txBody>
      </p:sp>
      <p:sp>
        <p:nvSpPr>
          <p:cNvPr id="46117" name="Text Box 37"/>
          <p:cNvSpPr txBox="1">
            <a:spLocks noChangeArrowheads="1"/>
          </p:cNvSpPr>
          <p:nvPr/>
        </p:nvSpPr>
        <p:spPr bwMode="auto">
          <a:xfrm>
            <a:off x="7162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10</a:t>
            </a:r>
          </a:p>
        </p:txBody>
      </p:sp>
      <p:sp>
        <p:nvSpPr>
          <p:cNvPr id="46118" name="Text Box 38"/>
          <p:cNvSpPr txBox="1">
            <a:spLocks noChangeArrowheads="1"/>
          </p:cNvSpPr>
          <p:nvPr/>
        </p:nvSpPr>
        <p:spPr bwMode="auto">
          <a:xfrm>
            <a:off x="7543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11</a:t>
            </a:r>
          </a:p>
        </p:txBody>
      </p:sp>
      <p:sp>
        <p:nvSpPr>
          <p:cNvPr id="46119" name="Text Box 39"/>
          <p:cNvSpPr txBox="1">
            <a:spLocks noChangeArrowheads="1"/>
          </p:cNvSpPr>
          <p:nvPr/>
        </p:nvSpPr>
        <p:spPr bwMode="auto">
          <a:xfrm>
            <a:off x="7924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12</a:t>
            </a:r>
          </a:p>
        </p:txBody>
      </p:sp>
      <p:sp>
        <p:nvSpPr>
          <p:cNvPr id="46120" name="Text Box 40"/>
          <p:cNvSpPr txBox="1">
            <a:spLocks noChangeArrowheads="1"/>
          </p:cNvSpPr>
          <p:nvPr/>
        </p:nvSpPr>
        <p:spPr bwMode="auto">
          <a:xfrm>
            <a:off x="8305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13</a:t>
            </a:r>
          </a:p>
        </p:txBody>
      </p:sp>
      <p:sp>
        <p:nvSpPr>
          <p:cNvPr id="46121" name="Text Box 41"/>
          <p:cNvSpPr txBox="1">
            <a:spLocks noChangeArrowheads="1"/>
          </p:cNvSpPr>
          <p:nvPr/>
        </p:nvSpPr>
        <p:spPr bwMode="auto">
          <a:xfrm>
            <a:off x="8686801" y="20574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14</a:t>
            </a:r>
          </a:p>
        </p:txBody>
      </p:sp>
      <p:sp>
        <p:nvSpPr>
          <p:cNvPr id="46122" name="Text Box 42"/>
          <p:cNvSpPr txBox="1">
            <a:spLocks noChangeArrowheads="1"/>
          </p:cNvSpPr>
          <p:nvPr/>
        </p:nvSpPr>
        <p:spPr bwMode="auto">
          <a:xfrm>
            <a:off x="1889125" y="2906714"/>
            <a:ext cx="4599080"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Methyl orange                 red        3.1 – 4.4                         yellow</a:t>
            </a:r>
          </a:p>
        </p:txBody>
      </p:sp>
      <p:sp>
        <p:nvSpPr>
          <p:cNvPr id="46123" name="Line 43"/>
          <p:cNvSpPr>
            <a:spLocks noChangeShapeType="1"/>
          </p:cNvSpPr>
          <p:nvPr/>
        </p:nvSpPr>
        <p:spPr bwMode="auto">
          <a:xfrm>
            <a:off x="7162800" y="30480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24" name="Line 44"/>
          <p:cNvSpPr>
            <a:spLocks noChangeShapeType="1"/>
          </p:cNvSpPr>
          <p:nvPr/>
        </p:nvSpPr>
        <p:spPr bwMode="auto">
          <a:xfrm flipH="1">
            <a:off x="5410200" y="3048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25" name="Line 45"/>
          <p:cNvSpPr>
            <a:spLocks noChangeShapeType="1"/>
          </p:cNvSpPr>
          <p:nvPr/>
        </p:nvSpPr>
        <p:spPr bwMode="auto">
          <a:xfrm>
            <a:off x="4267200" y="3048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26" name="Line 46"/>
          <p:cNvSpPr>
            <a:spLocks noChangeShapeType="1"/>
          </p:cNvSpPr>
          <p:nvPr/>
        </p:nvSpPr>
        <p:spPr bwMode="auto">
          <a:xfrm flipH="1">
            <a:off x="3733800" y="30480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27" name="Text Box 47"/>
          <p:cNvSpPr txBox="1">
            <a:spLocks noChangeArrowheads="1"/>
          </p:cNvSpPr>
          <p:nvPr/>
        </p:nvSpPr>
        <p:spPr bwMode="auto">
          <a:xfrm>
            <a:off x="1905000" y="3352801"/>
            <a:ext cx="5007396"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Methyl red                             red          4.4          6.2                      yellow</a:t>
            </a:r>
          </a:p>
        </p:txBody>
      </p:sp>
      <p:sp>
        <p:nvSpPr>
          <p:cNvPr id="46128" name="Line 48"/>
          <p:cNvSpPr>
            <a:spLocks noChangeShapeType="1"/>
          </p:cNvSpPr>
          <p:nvPr/>
        </p:nvSpPr>
        <p:spPr bwMode="auto">
          <a:xfrm flipH="1">
            <a:off x="3733800" y="3429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29" name="Line 49"/>
          <p:cNvSpPr>
            <a:spLocks noChangeShapeType="1"/>
          </p:cNvSpPr>
          <p:nvPr/>
        </p:nvSpPr>
        <p:spPr bwMode="auto">
          <a:xfrm>
            <a:off x="5334000" y="3429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0" name="Line 50"/>
          <p:cNvSpPr>
            <a:spLocks noChangeShapeType="1"/>
          </p:cNvSpPr>
          <p:nvPr/>
        </p:nvSpPr>
        <p:spPr bwMode="auto">
          <a:xfrm>
            <a:off x="7696200" y="3429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1" name="Line 51"/>
          <p:cNvSpPr>
            <a:spLocks noChangeShapeType="1"/>
          </p:cNvSpPr>
          <p:nvPr/>
        </p:nvSpPr>
        <p:spPr bwMode="auto">
          <a:xfrm flipH="1">
            <a:off x="6096000" y="3429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2" name="Text Box 52"/>
          <p:cNvSpPr txBox="1">
            <a:spLocks noChangeArrowheads="1"/>
          </p:cNvSpPr>
          <p:nvPr/>
        </p:nvSpPr>
        <p:spPr bwMode="auto">
          <a:xfrm>
            <a:off x="1889126" y="3810001"/>
            <a:ext cx="4625433" cy="3077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Bromthymol blue                 yellow                      6.2    7.6     blue</a:t>
            </a:r>
          </a:p>
        </p:txBody>
      </p:sp>
      <p:sp>
        <p:nvSpPr>
          <p:cNvPr id="46133" name="Text Box 53"/>
          <p:cNvSpPr txBox="1">
            <a:spLocks noChangeArrowheads="1"/>
          </p:cNvSpPr>
          <p:nvPr/>
        </p:nvSpPr>
        <p:spPr bwMode="auto">
          <a:xfrm>
            <a:off x="1905000" y="4267201"/>
            <a:ext cx="5117042" cy="30777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Neutral red                                  red                     6.8      8.0            yellow</a:t>
            </a:r>
          </a:p>
        </p:txBody>
      </p:sp>
      <p:sp>
        <p:nvSpPr>
          <p:cNvPr id="46134" name="Line 54"/>
          <p:cNvSpPr>
            <a:spLocks noChangeShapeType="1"/>
          </p:cNvSpPr>
          <p:nvPr/>
        </p:nvSpPr>
        <p:spPr bwMode="auto">
          <a:xfrm flipH="1">
            <a:off x="3733800" y="3951288"/>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5" name="Line 55"/>
          <p:cNvSpPr>
            <a:spLocks noChangeShapeType="1"/>
          </p:cNvSpPr>
          <p:nvPr/>
        </p:nvSpPr>
        <p:spPr bwMode="auto">
          <a:xfrm>
            <a:off x="4724400" y="3951288"/>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6" name="Line 56"/>
          <p:cNvSpPr>
            <a:spLocks noChangeShapeType="1"/>
          </p:cNvSpPr>
          <p:nvPr/>
        </p:nvSpPr>
        <p:spPr bwMode="auto">
          <a:xfrm>
            <a:off x="7086600" y="39512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7" name="Line 57"/>
          <p:cNvSpPr>
            <a:spLocks noChangeShapeType="1"/>
          </p:cNvSpPr>
          <p:nvPr/>
        </p:nvSpPr>
        <p:spPr bwMode="auto">
          <a:xfrm flipH="1">
            <a:off x="6477000" y="3951288"/>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8" name="Line 58"/>
          <p:cNvSpPr>
            <a:spLocks noChangeShapeType="1"/>
          </p:cNvSpPr>
          <p:nvPr/>
        </p:nvSpPr>
        <p:spPr bwMode="auto">
          <a:xfrm>
            <a:off x="6019800" y="39512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39" name="Line 59"/>
          <p:cNvSpPr>
            <a:spLocks noChangeShapeType="1"/>
          </p:cNvSpPr>
          <p:nvPr/>
        </p:nvSpPr>
        <p:spPr bwMode="auto">
          <a:xfrm>
            <a:off x="6096000" y="4419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0" name="Line 60"/>
          <p:cNvSpPr>
            <a:spLocks noChangeShapeType="1"/>
          </p:cNvSpPr>
          <p:nvPr/>
        </p:nvSpPr>
        <p:spPr bwMode="auto">
          <a:xfrm flipH="1">
            <a:off x="6629400" y="4419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1" name="Line 61"/>
          <p:cNvSpPr>
            <a:spLocks noChangeShapeType="1"/>
          </p:cNvSpPr>
          <p:nvPr/>
        </p:nvSpPr>
        <p:spPr bwMode="auto">
          <a:xfrm>
            <a:off x="4876800" y="4419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2" name="Line 62"/>
          <p:cNvSpPr>
            <a:spLocks noChangeShapeType="1"/>
          </p:cNvSpPr>
          <p:nvPr/>
        </p:nvSpPr>
        <p:spPr bwMode="auto">
          <a:xfrm flipH="1">
            <a:off x="3733800" y="4419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3" name="Line 63"/>
          <p:cNvSpPr>
            <a:spLocks noChangeShapeType="1"/>
          </p:cNvSpPr>
          <p:nvPr/>
        </p:nvSpPr>
        <p:spPr bwMode="auto">
          <a:xfrm>
            <a:off x="7772400" y="4419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4" name="Line 64"/>
          <p:cNvSpPr>
            <a:spLocks noChangeShapeType="1"/>
          </p:cNvSpPr>
          <p:nvPr/>
        </p:nvSpPr>
        <p:spPr bwMode="auto">
          <a:xfrm>
            <a:off x="4572000" y="3429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5" name="Text Box 65"/>
          <p:cNvSpPr txBox="1">
            <a:spLocks noChangeArrowheads="1"/>
          </p:cNvSpPr>
          <p:nvPr/>
        </p:nvSpPr>
        <p:spPr bwMode="auto">
          <a:xfrm>
            <a:off x="1905001" y="4724401"/>
            <a:ext cx="7411965"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Phenolphthalein                            colorless                     8.0         10.0            red     colorless beyond 13.0</a:t>
            </a:r>
          </a:p>
        </p:txBody>
      </p:sp>
      <p:sp>
        <p:nvSpPr>
          <p:cNvPr id="46146" name="Line 66"/>
          <p:cNvSpPr>
            <a:spLocks noChangeShapeType="1"/>
          </p:cNvSpPr>
          <p:nvPr/>
        </p:nvSpPr>
        <p:spPr bwMode="auto">
          <a:xfrm>
            <a:off x="6705600" y="4876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7" name="Line 67"/>
          <p:cNvSpPr>
            <a:spLocks noChangeShapeType="1"/>
          </p:cNvSpPr>
          <p:nvPr/>
        </p:nvSpPr>
        <p:spPr bwMode="auto">
          <a:xfrm>
            <a:off x="5334000" y="4572000"/>
            <a:ext cx="1066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8" name="Line 68"/>
          <p:cNvSpPr>
            <a:spLocks noChangeShapeType="1"/>
          </p:cNvSpPr>
          <p:nvPr/>
        </p:nvSpPr>
        <p:spPr bwMode="auto">
          <a:xfrm flipH="1">
            <a:off x="3733800" y="4876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49" name="Line 69"/>
          <p:cNvSpPr>
            <a:spLocks noChangeShapeType="1"/>
          </p:cNvSpPr>
          <p:nvPr/>
        </p:nvSpPr>
        <p:spPr bwMode="auto">
          <a:xfrm flipH="1">
            <a:off x="7467600" y="4876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50" name="Line 70"/>
          <p:cNvSpPr>
            <a:spLocks noChangeShapeType="1"/>
          </p:cNvSpPr>
          <p:nvPr/>
        </p:nvSpPr>
        <p:spPr bwMode="auto">
          <a:xfrm>
            <a:off x="8305800" y="48768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51" name="Line 71"/>
          <p:cNvSpPr>
            <a:spLocks noChangeShapeType="1"/>
          </p:cNvSpPr>
          <p:nvPr/>
        </p:nvSpPr>
        <p:spPr bwMode="auto">
          <a:xfrm>
            <a:off x="1828800" y="2743200"/>
            <a:ext cx="85344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6152" name="Rectangle 72"/>
          <p:cNvSpPr>
            <a:spLocks noChangeArrowheads="1"/>
          </p:cNvSpPr>
          <p:nvPr/>
        </p:nvSpPr>
        <p:spPr bwMode="auto">
          <a:xfrm>
            <a:off x="6400800" y="29718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153" name="AutoShape 73">
            <a:hlinkClick r:id="rId3"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6154" name="Text Box 74"/>
          <p:cNvSpPr txBox="1">
            <a:spLocks noChangeArrowheads="1"/>
          </p:cNvSpPr>
          <p:nvPr/>
        </p:nvSpPr>
        <p:spPr bwMode="auto">
          <a:xfrm>
            <a:off x="3530600" y="5621339"/>
            <a:ext cx="52981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Bromthymol</a:t>
            </a:r>
            <a:r>
              <a:rPr lang="en-US" sz="1200" dirty="0"/>
              <a:t> blue indicator would be used in titrating a strong acid with a strong base.</a:t>
            </a:r>
          </a:p>
        </p:txBody>
      </p:sp>
      <p:sp>
        <p:nvSpPr>
          <p:cNvPr id="46155" name="Text Box 75"/>
          <p:cNvSpPr txBox="1">
            <a:spLocks noChangeArrowheads="1"/>
          </p:cNvSpPr>
          <p:nvPr/>
        </p:nvSpPr>
        <p:spPr bwMode="auto">
          <a:xfrm>
            <a:off x="3294892" y="5896689"/>
            <a:ext cx="50647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err="1"/>
              <a:t>Phenolpthalein</a:t>
            </a:r>
            <a:r>
              <a:rPr lang="en-US" sz="1200" dirty="0"/>
              <a:t> indicator would be used in titrating a weak acid with a strong base</a:t>
            </a:r>
            <a:r>
              <a:rPr lang="en-US" sz="1000" dirty="0"/>
              <a:t>.</a:t>
            </a:r>
          </a:p>
        </p:txBody>
      </p:sp>
      <p:sp>
        <p:nvSpPr>
          <p:cNvPr id="46156" name="Text Box 76"/>
          <p:cNvSpPr txBox="1">
            <a:spLocks noChangeArrowheads="1"/>
          </p:cNvSpPr>
          <p:nvPr/>
        </p:nvSpPr>
        <p:spPr bwMode="auto">
          <a:xfrm>
            <a:off x="3546476" y="6248401"/>
            <a:ext cx="50224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would be used in titrating a Methyl orange indicator strong acid with a weak base</a:t>
            </a:r>
            <a:r>
              <a:rPr lang="en-US" sz="1000" dirty="0"/>
              <a:t>.</a:t>
            </a:r>
          </a:p>
        </p:txBody>
      </p:sp>
    </p:spTree>
    <p:extLst>
      <p:ext uri="{BB962C8B-B14F-4D97-AF65-F5344CB8AC3E}">
        <p14:creationId xmlns:p14="http://schemas.microsoft.com/office/powerpoint/2010/main" val="3753848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54"/>
                                        </p:tgtEl>
                                        <p:attrNameLst>
                                          <p:attrName>style.visibility</p:attrName>
                                        </p:attrNameLst>
                                      </p:cBhvr>
                                      <p:to>
                                        <p:strVal val="visible"/>
                                      </p:to>
                                    </p:set>
                                    <p:animEffect transition="in" filter="wipe(left)">
                                      <p:cBhvr>
                                        <p:cTn id="7" dur="500"/>
                                        <p:tgtEl>
                                          <p:spTgt spid="4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155"/>
                                        </p:tgtEl>
                                        <p:attrNameLst>
                                          <p:attrName>style.visibility</p:attrName>
                                        </p:attrNameLst>
                                      </p:cBhvr>
                                      <p:to>
                                        <p:strVal val="visible"/>
                                      </p:to>
                                    </p:set>
                                    <p:animEffect transition="in" filter="wipe(left)">
                                      <p:cBhvr>
                                        <p:cTn id="12" dur="500"/>
                                        <p:tgtEl>
                                          <p:spTgt spid="46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156"/>
                                        </p:tgtEl>
                                        <p:attrNameLst>
                                          <p:attrName>style.visibility</p:attrName>
                                        </p:attrNameLst>
                                      </p:cBhvr>
                                      <p:to>
                                        <p:strVal val="visible"/>
                                      </p:to>
                                    </p:set>
                                    <p:animEffect transition="in" filter="wipe(left)">
                                      <p:cBhvr>
                                        <p:cTn id="17" dur="500"/>
                                        <p:tgtEl>
                                          <p:spTgt spid="4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4" grpId="0"/>
      <p:bldP spid="46155" grpId="0"/>
      <p:bldP spid="461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58116-DA13-4689-B9B8-3AC5D3DC9713}"/>
              </a:ext>
            </a:extLst>
          </p:cNvPr>
          <p:cNvSpPr txBox="1"/>
          <p:nvPr/>
        </p:nvSpPr>
        <p:spPr>
          <a:xfrm>
            <a:off x="1553497" y="1992603"/>
            <a:ext cx="8249264" cy="3554819"/>
          </a:xfrm>
          <a:prstGeom prst="rect">
            <a:avLst/>
          </a:prstGeom>
          <a:noFill/>
        </p:spPr>
        <p:txBody>
          <a:bodyPr wrap="square">
            <a:spAutoFit/>
          </a:bodyPr>
          <a:lstStyle/>
          <a:p>
            <a:r>
              <a:rPr lang="en-US" sz="2800" dirty="0">
                <a:solidFill>
                  <a:srgbClr val="FF0000"/>
                </a:solidFill>
                <a:sym typeface="Symbol" panose="05050102010706020507" pitchFamily="18" charset="2"/>
              </a:rPr>
              <a:t>Choosing the correct indicator for an acid-base titration</a:t>
            </a:r>
          </a:p>
          <a:p>
            <a:endParaRPr lang="en-US" sz="500" dirty="0">
              <a:sym typeface="Symbol" panose="05050102010706020507" pitchFamily="18" charset="2"/>
            </a:endParaRPr>
          </a:p>
          <a:p>
            <a:pPr lvl="1"/>
            <a:r>
              <a:rPr lang="en-US" dirty="0">
                <a:sym typeface="Symbol" panose="05050102010706020507" pitchFamily="18" charset="2"/>
              </a:rPr>
              <a:t>    </a:t>
            </a:r>
            <a:r>
              <a:rPr lang="en-US" sz="2400" dirty="0">
                <a:sym typeface="Symbol" panose="05050102010706020507" pitchFamily="18" charset="2"/>
              </a:rPr>
              <a:t>1. For titrations of strong acids and strong bases (and vice versa), any indicator with a </a:t>
            </a:r>
            <a:r>
              <a:rPr lang="en-US" sz="2400" dirty="0" err="1">
                <a:sym typeface="Symbol" panose="05050102010706020507" pitchFamily="18" charset="2"/>
              </a:rPr>
              <a:t>pK</a:t>
            </a:r>
            <a:r>
              <a:rPr lang="en-US" sz="2400" baseline="-25000" dirty="0" err="1">
                <a:sym typeface="Symbol" panose="05050102010706020507" pitchFamily="18" charset="2"/>
              </a:rPr>
              <a:t>in</a:t>
            </a:r>
            <a:r>
              <a:rPr lang="en-US" sz="2400" baseline="-25000" dirty="0">
                <a:sym typeface="Symbol" panose="05050102010706020507" pitchFamily="18" charset="2"/>
              </a:rPr>
              <a:t> </a:t>
            </a:r>
            <a:r>
              <a:rPr lang="en-US" sz="2400" dirty="0">
                <a:sym typeface="Symbol" panose="05050102010706020507" pitchFamily="18" charset="2"/>
              </a:rPr>
              <a:t>between 4 and 10 will do</a:t>
            </a:r>
          </a:p>
          <a:p>
            <a:pPr lvl="1"/>
            <a:r>
              <a:rPr lang="en-US" sz="2400" dirty="0">
                <a:sym typeface="Symbol" panose="05050102010706020507" pitchFamily="18" charset="2"/>
              </a:rPr>
              <a:t>    2. For the titration of a weak acid, the pH at the equivalence point is greater than 7, and an indicator such as phenolphthalein or thymol blue, with </a:t>
            </a:r>
            <a:r>
              <a:rPr lang="en-US" sz="2400" dirty="0" err="1">
                <a:sym typeface="Symbol" panose="05050102010706020507" pitchFamily="18" charset="2"/>
              </a:rPr>
              <a:t>pK</a:t>
            </a:r>
            <a:r>
              <a:rPr lang="en-US" sz="2400" baseline="-25000" dirty="0" err="1">
                <a:sym typeface="Symbol" panose="05050102010706020507" pitchFamily="18" charset="2"/>
              </a:rPr>
              <a:t>in</a:t>
            </a:r>
            <a:r>
              <a:rPr lang="en-US" sz="2400" baseline="-25000" dirty="0">
                <a:sym typeface="Symbol" panose="05050102010706020507" pitchFamily="18" charset="2"/>
              </a:rPr>
              <a:t> </a:t>
            </a:r>
            <a:r>
              <a:rPr lang="en-US" sz="2400" dirty="0">
                <a:sym typeface="Symbol" panose="05050102010706020507" pitchFamily="18" charset="2"/>
              </a:rPr>
              <a:t>&gt; 7, should be used</a:t>
            </a:r>
          </a:p>
          <a:p>
            <a:pPr lvl="1"/>
            <a:r>
              <a:rPr lang="en-US" sz="2400" dirty="0">
                <a:sym typeface="Symbol" panose="05050102010706020507" pitchFamily="18" charset="2"/>
              </a:rPr>
              <a:t>    3. For the titration of a weak base, where the pH at the equivalence point is less than 7, an indicator such as methyl red or </a:t>
            </a:r>
            <a:r>
              <a:rPr lang="en-US" sz="2400" dirty="0" err="1">
                <a:sym typeface="Symbol" panose="05050102010706020507" pitchFamily="18" charset="2"/>
              </a:rPr>
              <a:t>bromcresol</a:t>
            </a:r>
            <a:r>
              <a:rPr lang="en-US" sz="2400" dirty="0">
                <a:sym typeface="Symbol" panose="05050102010706020507" pitchFamily="18" charset="2"/>
              </a:rPr>
              <a:t> blue, with </a:t>
            </a:r>
            <a:r>
              <a:rPr lang="en-US" sz="2400" dirty="0" err="1">
                <a:sym typeface="Symbol" panose="05050102010706020507" pitchFamily="18" charset="2"/>
              </a:rPr>
              <a:t>pK</a:t>
            </a:r>
            <a:r>
              <a:rPr lang="en-US" sz="2400" baseline="-25000" dirty="0" err="1">
                <a:sym typeface="Symbol" panose="05050102010706020507" pitchFamily="18" charset="2"/>
              </a:rPr>
              <a:t>in</a:t>
            </a:r>
            <a:r>
              <a:rPr lang="en-US" sz="2400" baseline="-25000" dirty="0">
                <a:sym typeface="Symbol" panose="05050102010706020507" pitchFamily="18" charset="2"/>
              </a:rPr>
              <a:t> </a:t>
            </a:r>
            <a:r>
              <a:rPr lang="en-US" sz="2400" dirty="0">
                <a:sym typeface="Symbol" panose="05050102010706020507" pitchFamily="18" charset="2"/>
              </a:rPr>
              <a:t>&lt; 7, should be used</a:t>
            </a:r>
          </a:p>
        </p:txBody>
      </p:sp>
    </p:spTree>
    <p:extLst>
      <p:ext uri="{BB962C8B-B14F-4D97-AF65-F5344CB8AC3E}">
        <p14:creationId xmlns:p14="http://schemas.microsoft.com/office/powerpoint/2010/main" val="1564421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pic>
        <p:nvPicPr>
          <p:cNvPr id="48131" name="Picture 3" descr="16-00CO_PHO"/>
          <p:cNvPicPr>
            <a:picLocks noChangeAspect="1" noChangeArrowheads="1"/>
          </p:cNvPicPr>
          <p:nvPr/>
        </p:nvPicPr>
        <p:blipFill>
          <a:blip r:embed="rId3">
            <a:extLst>
              <a:ext uri="{28A0092B-C50C-407E-A947-70E740481C1C}">
                <a14:useLocalDpi xmlns:a14="http://schemas.microsoft.com/office/drawing/2010/main" val="0"/>
              </a:ext>
            </a:extLst>
          </a:blip>
          <a:srcRect b="3809"/>
          <a:stretch>
            <a:fillRect/>
          </a:stretch>
        </p:blipFill>
        <p:spPr bwMode="auto">
          <a:xfrm>
            <a:off x="2730500" y="328613"/>
            <a:ext cx="6731000" cy="6134100"/>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auto">
          <a:xfrm>
            <a:off x="1600201" y="6554788"/>
            <a:ext cx="30155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Copyright © 2007 Pearson Benjamin Cummings.  All rights reserved.</a:t>
            </a:r>
            <a:endParaRPr lang="en-US"/>
          </a:p>
        </p:txBody>
      </p:sp>
      <p:sp>
        <p:nvSpPr>
          <p:cNvPr id="48133" name="Text Box 5"/>
          <p:cNvSpPr txBox="1">
            <a:spLocks noChangeArrowheads="1"/>
          </p:cNvSpPr>
          <p:nvPr/>
        </p:nvSpPr>
        <p:spPr bwMode="auto">
          <a:xfrm>
            <a:off x="2300288" y="447675"/>
            <a:ext cx="450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pH</a:t>
            </a:r>
          </a:p>
        </p:txBody>
      </p:sp>
    </p:spTree>
    <p:extLst>
      <p:ext uri="{BB962C8B-B14F-4D97-AF65-F5344CB8AC3E}">
        <p14:creationId xmlns:p14="http://schemas.microsoft.com/office/powerpoint/2010/main" val="3212512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4346576" y="2473325"/>
            <a:ext cx="835025" cy="1233488"/>
            <a:chOff x="2243" y="1598"/>
            <a:chExt cx="526" cy="777"/>
          </a:xfrm>
        </p:grpSpPr>
        <p:sp>
          <p:nvSpPr>
            <p:cNvPr id="50179" name="Freeform 3"/>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80" name="Freeform 4"/>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181" name="Group 5"/>
          <p:cNvGrpSpPr>
            <a:grpSpLocks/>
          </p:cNvGrpSpPr>
          <p:nvPr/>
        </p:nvGrpSpPr>
        <p:grpSpPr bwMode="auto">
          <a:xfrm>
            <a:off x="6292851" y="2473325"/>
            <a:ext cx="835025" cy="1233488"/>
            <a:chOff x="2243" y="1598"/>
            <a:chExt cx="526" cy="777"/>
          </a:xfrm>
        </p:grpSpPr>
        <p:sp>
          <p:nvSpPr>
            <p:cNvPr id="50182" name="Freeform 6"/>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83" name="Freeform 7"/>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184" name="Group 8"/>
          <p:cNvGrpSpPr>
            <a:grpSpLocks/>
          </p:cNvGrpSpPr>
          <p:nvPr/>
        </p:nvGrpSpPr>
        <p:grpSpPr bwMode="auto">
          <a:xfrm>
            <a:off x="8272464" y="2474914"/>
            <a:ext cx="835025" cy="1233487"/>
            <a:chOff x="2243" y="1598"/>
            <a:chExt cx="526" cy="777"/>
          </a:xfrm>
        </p:grpSpPr>
        <p:sp>
          <p:nvSpPr>
            <p:cNvPr id="50185" name="Freeform 9"/>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86" name="Freeform 10"/>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187" name="Group 11"/>
          <p:cNvGrpSpPr>
            <a:grpSpLocks/>
          </p:cNvGrpSpPr>
          <p:nvPr/>
        </p:nvGrpSpPr>
        <p:grpSpPr bwMode="auto">
          <a:xfrm>
            <a:off x="4346576" y="4178300"/>
            <a:ext cx="835025" cy="1233488"/>
            <a:chOff x="2243" y="1598"/>
            <a:chExt cx="526" cy="777"/>
          </a:xfrm>
        </p:grpSpPr>
        <p:sp>
          <p:nvSpPr>
            <p:cNvPr id="50188" name="Freeform 12"/>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89" name="Freeform 13"/>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190" name="Group 14"/>
          <p:cNvGrpSpPr>
            <a:grpSpLocks/>
          </p:cNvGrpSpPr>
          <p:nvPr/>
        </p:nvGrpSpPr>
        <p:grpSpPr bwMode="auto">
          <a:xfrm>
            <a:off x="6292851" y="4178300"/>
            <a:ext cx="835025" cy="1233488"/>
            <a:chOff x="2243" y="1598"/>
            <a:chExt cx="526" cy="777"/>
          </a:xfrm>
        </p:grpSpPr>
        <p:sp>
          <p:nvSpPr>
            <p:cNvPr id="50191" name="Freeform 15"/>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92" name="Freeform 16"/>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193" name="Group 17"/>
          <p:cNvGrpSpPr>
            <a:grpSpLocks/>
          </p:cNvGrpSpPr>
          <p:nvPr/>
        </p:nvGrpSpPr>
        <p:grpSpPr bwMode="auto">
          <a:xfrm>
            <a:off x="8272464" y="4179889"/>
            <a:ext cx="835025" cy="1233487"/>
            <a:chOff x="2243" y="1598"/>
            <a:chExt cx="526" cy="777"/>
          </a:xfrm>
        </p:grpSpPr>
        <p:sp>
          <p:nvSpPr>
            <p:cNvPr id="50194" name="Freeform 18"/>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95" name="Freeform 19"/>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0196" name="Rectangle 20"/>
          <p:cNvSpPr>
            <a:spLocks noChangeArrowheads="1"/>
          </p:cNvSpPr>
          <p:nvPr/>
        </p:nvSpPr>
        <p:spPr bwMode="auto">
          <a:xfrm>
            <a:off x="2659063" y="1322388"/>
            <a:ext cx="7021512" cy="43053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197" name="Line 21"/>
          <p:cNvSpPr>
            <a:spLocks noChangeShapeType="1"/>
          </p:cNvSpPr>
          <p:nvPr/>
        </p:nvSpPr>
        <p:spPr bwMode="auto">
          <a:xfrm>
            <a:off x="2649538" y="1739900"/>
            <a:ext cx="7040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98" name="Line 22"/>
          <p:cNvSpPr>
            <a:spLocks noChangeShapeType="1"/>
          </p:cNvSpPr>
          <p:nvPr/>
        </p:nvSpPr>
        <p:spPr bwMode="auto">
          <a:xfrm>
            <a:off x="2659063" y="2054225"/>
            <a:ext cx="7040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199" name="Line 23"/>
          <p:cNvSpPr>
            <a:spLocks noChangeShapeType="1"/>
          </p:cNvSpPr>
          <p:nvPr/>
        </p:nvSpPr>
        <p:spPr bwMode="auto">
          <a:xfrm>
            <a:off x="3810000" y="1739900"/>
            <a:ext cx="0" cy="388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00" name="Line 24"/>
          <p:cNvSpPr>
            <a:spLocks noChangeShapeType="1"/>
          </p:cNvSpPr>
          <p:nvPr/>
        </p:nvSpPr>
        <p:spPr bwMode="auto">
          <a:xfrm>
            <a:off x="5730875" y="1730375"/>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01" name="Line 25"/>
          <p:cNvSpPr>
            <a:spLocks noChangeShapeType="1"/>
          </p:cNvSpPr>
          <p:nvPr/>
        </p:nvSpPr>
        <p:spPr bwMode="auto">
          <a:xfrm>
            <a:off x="7731125" y="1730375"/>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02" name="Text Box 26"/>
          <p:cNvSpPr txBox="1">
            <a:spLocks noChangeArrowheads="1"/>
          </p:cNvSpPr>
          <p:nvPr/>
        </p:nvSpPr>
        <p:spPr bwMode="auto">
          <a:xfrm>
            <a:off x="2752725" y="1735138"/>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Indicator</a:t>
            </a:r>
          </a:p>
        </p:txBody>
      </p:sp>
      <p:sp>
        <p:nvSpPr>
          <p:cNvPr id="50203" name="Text Box 27"/>
          <p:cNvSpPr txBox="1">
            <a:spLocks noChangeArrowheads="1"/>
          </p:cNvSpPr>
          <p:nvPr/>
        </p:nvSpPr>
        <p:spPr bwMode="auto">
          <a:xfrm>
            <a:off x="4300539" y="1736726"/>
            <a:ext cx="9077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Acid color</a:t>
            </a:r>
          </a:p>
        </p:txBody>
      </p:sp>
      <p:sp>
        <p:nvSpPr>
          <p:cNvPr id="50204" name="Text Box 28"/>
          <p:cNvSpPr txBox="1">
            <a:spLocks noChangeArrowheads="1"/>
          </p:cNvSpPr>
          <p:nvPr/>
        </p:nvSpPr>
        <p:spPr bwMode="auto">
          <a:xfrm>
            <a:off x="6030913" y="1741489"/>
            <a:ext cx="13129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Transition color</a:t>
            </a:r>
          </a:p>
        </p:txBody>
      </p:sp>
      <p:sp>
        <p:nvSpPr>
          <p:cNvPr id="50205" name="Text Box 29"/>
          <p:cNvSpPr txBox="1">
            <a:spLocks noChangeArrowheads="1"/>
          </p:cNvSpPr>
          <p:nvPr/>
        </p:nvSpPr>
        <p:spPr bwMode="auto">
          <a:xfrm>
            <a:off x="8215314" y="1749426"/>
            <a:ext cx="9366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Base color</a:t>
            </a:r>
          </a:p>
        </p:txBody>
      </p:sp>
      <p:sp>
        <p:nvSpPr>
          <p:cNvPr id="50206" name="Text Box 30"/>
          <p:cNvSpPr txBox="1">
            <a:spLocks noChangeArrowheads="1"/>
          </p:cNvSpPr>
          <p:nvPr/>
        </p:nvSpPr>
        <p:spPr bwMode="auto">
          <a:xfrm>
            <a:off x="2914651" y="3038476"/>
            <a:ext cx="53091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Litmus</a:t>
            </a:r>
          </a:p>
        </p:txBody>
      </p:sp>
      <p:sp>
        <p:nvSpPr>
          <p:cNvPr id="50207" name="Text Box 31"/>
          <p:cNvSpPr txBox="1">
            <a:spLocks noChangeArrowheads="1"/>
          </p:cNvSpPr>
          <p:nvPr/>
        </p:nvSpPr>
        <p:spPr bwMode="auto">
          <a:xfrm>
            <a:off x="2676526" y="4703764"/>
            <a:ext cx="1133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Bromthymol blue</a:t>
            </a:r>
          </a:p>
        </p:txBody>
      </p:sp>
      <p:sp>
        <p:nvSpPr>
          <p:cNvPr id="50208" name="Text Box 32"/>
          <p:cNvSpPr txBox="1">
            <a:spLocks noChangeArrowheads="1"/>
          </p:cNvSpPr>
          <p:nvPr/>
        </p:nvSpPr>
        <p:spPr bwMode="auto">
          <a:xfrm>
            <a:off x="5437189" y="2100264"/>
            <a:ext cx="2111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STRONG ACID – STRONG BASE</a:t>
            </a:r>
          </a:p>
        </p:txBody>
      </p:sp>
      <p:grpSp>
        <p:nvGrpSpPr>
          <p:cNvPr id="50209" name="Group 33"/>
          <p:cNvGrpSpPr>
            <a:grpSpLocks/>
          </p:cNvGrpSpPr>
          <p:nvPr/>
        </p:nvGrpSpPr>
        <p:grpSpPr bwMode="auto">
          <a:xfrm>
            <a:off x="3952876" y="3768726"/>
            <a:ext cx="5502275" cy="111125"/>
            <a:chOff x="1240" y="2408"/>
            <a:chExt cx="3466" cy="70"/>
          </a:xfrm>
        </p:grpSpPr>
        <p:sp>
          <p:nvSpPr>
            <p:cNvPr id="50210" name="Line 34"/>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1" name="Line 35"/>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2" name="Line 36"/>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3" name="Line 37"/>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4" name="Line 38"/>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5" name="Line 39"/>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6" name="Line 40"/>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7" name="Line 41"/>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8" name="Line 42"/>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19" name="Line 43"/>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0" name="Line 44"/>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1" name="Line 45"/>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0222" name="Group 46"/>
          <p:cNvGrpSpPr>
            <a:grpSpLocks/>
          </p:cNvGrpSpPr>
          <p:nvPr/>
        </p:nvGrpSpPr>
        <p:grpSpPr bwMode="auto">
          <a:xfrm flipV="1">
            <a:off x="3952876" y="4044951"/>
            <a:ext cx="5502275" cy="111125"/>
            <a:chOff x="1240" y="2408"/>
            <a:chExt cx="3466" cy="70"/>
          </a:xfrm>
        </p:grpSpPr>
        <p:sp>
          <p:nvSpPr>
            <p:cNvPr id="50223" name="Line 47"/>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4" name="Line 48"/>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5" name="Line 49"/>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6" name="Line 50"/>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7" name="Line 51"/>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8" name="Line 52"/>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29" name="Line 53"/>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30" name="Line 54"/>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31" name="Line 55"/>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32" name="Line 56"/>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33" name="Line 57"/>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234" name="Line 58"/>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0235" name="Rectangle 59"/>
          <p:cNvSpPr>
            <a:spLocks noChangeArrowheads="1"/>
          </p:cNvSpPr>
          <p:nvPr/>
        </p:nvSpPr>
        <p:spPr bwMode="auto">
          <a:xfrm>
            <a:off x="5884863" y="3794125"/>
            <a:ext cx="1384300" cy="8890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236" name="Rectangle 60"/>
          <p:cNvSpPr>
            <a:spLocks noChangeArrowheads="1"/>
          </p:cNvSpPr>
          <p:nvPr/>
        </p:nvSpPr>
        <p:spPr bwMode="auto">
          <a:xfrm>
            <a:off x="6162676" y="4046538"/>
            <a:ext cx="885825" cy="8890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0237" name="Text Box 61"/>
          <p:cNvSpPr txBox="1">
            <a:spLocks noChangeArrowheads="1"/>
          </p:cNvSpPr>
          <p:nvPr/>
        </p:nvSpPr>
        <p:spPr bwMode="auto">
          <a:xfrm>
            <a:off x="3887788" y="4037014"/>
            <a:ext cx="360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pH</a:t>
            </a:r>
          </a:p>
        </p:txBody>
      </p:sp>
      <p:sp>
        <p:nvSpPr>
          <p:cNvPr id="50238" name="Text Box 62"/>
          <p:cNvSpPr txBox="1">
            <a:spLocks noChangeArrowheads="1"/>
          </p:cNvSpPr>
          <p:nvPr/>
        </p:nvSpPr>
        <p:spPr bwMode="auto">
          <a:xfrm>
            <a:off x="3840164" y="3816351"/>
            <a:ext cx="4916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2          3           4           5           6           7           8           9          10        11         12</a:t>
            </a:r>
          </a:p>
        </p:txBody>
      </p:sp>
      <p:sp>
        <p:nvSpPr>
          <p:cNvPr id="50239" name="Rectangle 63"/>
          <p:cNvSpPr>
            <a:spLocks noGrp="1" noChangeArrowheads="1"/>
          </p:cNvSpPr>
          <p:nvPr>
            <p:ph type="title"/>
          </p:nvPr>
        </p:nvSpPr>
        <p:spPr>
          <a:xfrm>
            <a:off x="1822450" y="968375"/>
            <a:ext cx="8229600" cy="1143000"/>
          </a:xfrm>
          <a:noFill/>
          <a:ln/>
        </p:spPr>
        <p:txBody>
          <a:bodyPr/>
          <a:lstStyle/>
          <a:p>
            <a:r>
              <a:rPr lang="en-US" sz="1600"/>
              <a:t>INDICATOR COLORS IN TITRATION</a:t>
            </a:r>
          </a:p>
        </p:txBody>
      </p:sp>
    </p:spTree>
    <p:extLst>
      <p:ext uri="{BB962C8B-B14F-4D97-AF65-F5344CB8AC3E}">
        <p14:creationId xmlns:p14="http://schemas.microsoft.com/office/powerpoint/2010/main" val="5748115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2636839" y="1319213"/>
            <a:ext cx="7050087" cy="4305300"/>
            <a:chOff x="419" y="867"/>
            <a:chExt cx="4441" cy="2712"/>
          </a:xfrm>
        </p:grpSpPr>
        <p:sp>
          <p:nvSpPr>
            <p:cNvPr id="52227" name="Rectangle 3"/>
            <p:cNvSpPr>
              <a:spLocks noChangeArrowheads="1"/>
            </p:cNvSpPr>
            <p:nvPr/>
          </p:nvSpPr>
          <p:spPr bwMode="auto">
            <a:xfrm>
              <a:off x="3435" y="2415"/>
              <a:ext cx="572" cy="62"/>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228" name="Rectangle 4"/>
            <p:cNvSpPr>
              <a:spLocks noChangeArrowheads="1"/>
            </p:cNvSpPr>
            <p:nvPr/>
          </p:nvSpPr>
          <p:spPr bwMode="auto">
            <a:xfrm>
              <a:off x="2905" y="2583"/>
              <a:ext cx="558" cy="56"/>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229" name="Text Box 5"/>
            <p:cNvSpPr txBox="1">
              <a:spLocks noChangeArrowheads="1"/>
            </p:cNvSpPr>
            <p:nvPr/>
          </p:nvSpPr>
          <p:spPr bwMode="auto">
            <a:xfrm>
              <a:off x="1169" y="2438"/>
              <a:ext cx="309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2          3           4           5           6           7           8           9          10        11         12</a:t>
              </a:r>
            </a:p>
          </p:txBody>
        </p:sp>
        <p:grpSp>
          <p:nvGrpSpPr>
            <p:cNvPr id="52230" name="Group 6"/>
            <p:cNvGrpSpPr>
              <a:grpSpLocks/>
            </p:cNvGrpSpPr>
            <p:nvPr/>
          </p:nvGrpSpPr>
          <p:grpSpPr bwMode="auto">
            <a:xfrm>
              <a:off x="1488" y="1592"/>
              <a:ext cx="526" cy="777"/>
              <a:chOff x="2243" y="1598"/>
              <a:chExt cx="526" cy="777"/>
            </a:xfrm>
          </p:grpSpPr>
          <p:sp>
            <p:nvSpPr>
              <p:cNvPr id="52231" name="Freeform 7"/>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32" name="Freeform 8"/>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33" name="Group 9"/>
            <p:cNvGrpSpPr>
              <a:grpSpLocks/>
            </p:cNvGrpSpPr>
            <p:nvPr/>
          </p:nvGrpSpPr>
          <p:grpSpPr bwMode="auto">
            <a:xfrm>
              <a:off x="2714" y="1592"/>
              <a:ext cx="526" cy="777"/>
              <a:chOff x="2243" y="1598"/>
              <a:chExt cx="526" cy="777"/>
            </a:xfrm>
          </p:grpSpPr>
          <p:sp>
            <p:nvSpPr>
              <p:cNvPr id="52234" name="Freeform 10"/>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35" name="Freeform 11"/>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36" name="Group 12"/>
            <p:cNvGrpSpPr>
              <a:grpSpLocks/>
            </p:cNvGrpSpPr>
            <p:nvPr/>
          </p:nvGrpSpPr>
          <p:grpSpPr bwMode="auto">
            <a:xfrm>
              <a:off x="3961" y="1593"/>
              <a:ext cx="526" cy="777"/>
              <a:chOff x="2243" y="1598"/>
              <a:chExt cx="526" cy="777"/>
            </a:xfrm>
          </p:grpSpPr>
          <p:sp>
            <p:nvSpPr>
              <p:cNvPr id="52237" name="Freeform 13"/>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38" name="Freeform 14"/>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39" name="Group 15"/>
            <p:cNvGrpSpPr>
              <a:grpSpLocks/>
            </p:cNvGrpSpPr>
            <p:nvPr/>
          </p:nvGrpSpPr>
          <p:grpSpPr bwMode="auto">
            <a:xfrm>
              <a:off x="1488" y="2666"/>
              <a:ext cx="526" cy="777"/>
              <a:chOff x="2243" y="1598"/>
              <a:chExt cx="526" cy="777"/>
            </a:xfrm>
          </p:grpSpPr>
          <p:sp>
            <p:nvSpPr>
              <p:cNvPr id="52240" name="Freeform 16"/>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41" name="Freeform 17"/>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42" name="Group 18"/>
            <p:cNvGrpSpPr>
              <a:grpSpLocks/>
            </p:cNvGrpSpPr>
            <p:nvPr/>
          </p:nvGrpSpPr>
          <p:grpSpPr bwMode="auto">
            <a:xfrm>
              <a:off x="2714" y="2666"/>
              <a:ext cx="526" cy="777"/>
              <a:chOff x="2243" y="1598"/>
              <a:chExt cx="526" cy="777"/>
            </a:xfrm>
          </p:grpSpPr>
          <p:sp>
            <p:nvSpPr>
              <p:cNvPr id="52243" name="Freeform 19"/>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44" name="Freeform 20"/>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45" name="Group 21"/>
            <p:cNvGrpSpPr>
              <a:grpSpLocks/>
            </p:cNvGrpSpPr>
            <p:nvPr/>
          </p:nvGrpSpPr>
          <p:grpSpPr bwMode="auto">
            <a:xfrm>
              <a:off x="3961" y="2667"/>
              <a:ext cx="526" cy="777"/>
              <a:chOff x="2243" y="1598"/>
              <a:chExt cx="526" cy="777"/>
            </a:xfrm>
          </p:grpSpPr>
          <p:sp>
            <p:nvSpPr>
              <p:cNvPr id="52246" name="Freeform 22"/>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47" name="Freeform 23"/>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2248" name="Rectangle 24"/>
            <p:cNvSpPr>
              <a:spLocks noChangeArrowheads="1"/>
            </p:cNvSpPr>
            <p:nvPr/>
          </p:nvSpPr>
          <p:spPr bwMode="auto">
            <a:xfrm>
              <a:off x="425" y="867"/>
              <a:ext cx="4423" cy="27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2249" name="Line 25"/>
            <p:cNvSpPr>
              <a:spLocks noChangeShapeType="1"/>
            </p:cNvSpPr>
            <p:nvPr/>
          </p:nvSpPr>
          <p:spPr bwMode="auto">
            <a:xfrm>
              <a:off x="419" y="1130"/>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50" name="Line 26"/>
            <p:cNvSpPr>
              <a:spLocks noChangeShapeType="1"/>
            </p:cNvSpPr>
            <p:nvPr/>
          </p:nvSpPr>
          <p:spPr bwMode="auto">
            <a:xfrm>
              <a:off x="425" y="1328"/>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51" name="Line 27"/>
            <p:cNvSpPr>
              <a:spLocks noChangeShapeType="1"/>
            </p:cNvSpPr>
            <p:nvPr/>
          </p:nvSpPr>
          <p:spPr bwMode="auto">
            <a:xfrm>
              <a:off x="1102" y="1130"/>
              <a:ext cx="0" cy="2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52" name="Line 28"/>
            <p:cNvSpPr>
              <a:spLocks noChangeShapeType="1"/>
            </p:cNvSpPr>
            <p:nvPr/>
          </p:nvSpPr>
          <p:spPr bwMode="auto">
            <a:xfrm>
              <a:off x="236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53" name="Line 29"/>
            <p:cNvSpPr>
              <a:spLocks noChangeShapeType="1"/>
            </p:cNvSpPr>
            <p:nvPr/>
          </p:nvSpPr>
          <p:spPr bwMode="auto">
            <a:xfrm>
              <a:off x="362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54" name="Text Box 30"/>
            <p:cNvSpPr txBox="1">
              <a:spLocks noChangeArrowheads="1"/>
            </p:cNvSpPr>
            <p:nvPr/>
          </p:nvSpPr>
          <p:spPr bwMode="auto">
            <a:xfrm>
              <a:off x="484" y="1127"/>
              <a:ext cx="5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Indicator</a:t>
              </a:r>
            </a:p>
          </p:txBody>
        </p:sp>
        <p:sp>
          <p:nvSpPr>
            <p:cNvPr id="52255" name="Text Box 31"/>
            <p:cNvSpPr txBox="1">
              <a:spLocks noChangeArrowheads="1"/>
            </p:cNvSpPr>
            <p:nvPr/>
          </p:nvSpPr>
          <p:spPr bwMode="auto">
            <a:xfrm>
              <a:off x="1459" y="1128"/>
              <a:ext cx="5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Acid color</a:t>
              </a:r>
            </a:p>
          </p:txBody>
        </p:sp>
        <p:sp>
          <p:nvSpPr>
            <p:cNvPr id="52256" name="Text Box 32"/>
            <p:cNvSpPr txBox="1">
              <a:spLocks noChangeArrowheads="1"/>
            </p:cNvSpPr>
            <p:nvPr/>
          </p:nvSpPr>
          <p:spPr bwMode="auto">
            <a:xfrm>
              <a:off x="2549" y="1131"/>
              <a:ext cx="82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Transition color</a:t>
              </a:r>
            </a:p>
          </p:txBody>
        </p:sp>
        <p:sp>
          <p:nvSpPr>
            <p:cNvPr id="52257" name="Text Box 33"/>
            <p:cNvSpPr txBox="1">
              <a:spLocks noChangeArrowheads="1"/>
            </p:cNvSpPr>
            <p:nvPr/>
          </p:nvSpPr>
          <p:spPr bwMode="auto">
            <a:xfrm>
              <a:off x="3925" y="1136"/>
              <a:ext cx="5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Base color</a:t>
              </a:r>
            </a:p>
          </p:txBody>
        </p:sp>
        <p:sp>
          <p:nvSpPr>
            <p:cNvPr id="52258" name="Text Box 34"/>
            <p:cNvSpPr txBox="1">
              <a:spLocks noChangeArrowheads="1"/>
            </p:cNvSpPr>
            <p:nvPr/>
          </p:nvSpPr>
          <p:spPr bwMode="auto">
            <a:xfrm>
              <a:off x="424" y="1948"/>
              <a:ext cx="65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Phenolphthalein</a:t>
              </a:r>
            </a:p>
          </p:txBody>
        </p:sp>
        <p:sp>
          <p:nvSpPr>
            <p:cNvPr id="52259" name="Text Box 35"/>
            <p:cNvSpPr txBox="1">
              <a:spLocks noChangeArrowheads="1"/>
            </p:cNvSpPr>
            <p:nvPr/>
          </p:nvSpPr>
          <p:spPr bwMode="auto">
            <a:xfrm>
              <a:off x="508" y="2997"/>
              <a:ext cx="47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Phenol red</a:t>
              </a:r>
            </a:p>
          </p:txBody>
        </p:sp>
        <p:sp>
          <p:nvSpPr>
            <p:cNvPr id="52260" name="Text Box 36"/>
            <p:cNvSpPr txBox="1">
              <a:spLocks noChangeArrowheads="1"/>
            </p:cNvSpPr>
            <p:nvPr/>
          </p:nvSpPr>
          <p:spPr bwMode="auto">
            <a:xfrm>
              <a:off x="2175" y="1357"/>
              <a:ext cx="123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WEAK ACID – STRONG BASE</a:t>
              </a:r>
            </a:p>
          </p:txBody>
        </p:sp>
        <p:grpSp>
          <p:nvGrpSpPr>
            <p:cNvPr id="52261" name="Group 37"/>
            <p:cNvGrpSpPr>
              <a:grpSpLocks/>
            </p:cNvGrpSpPr>
            <p:nvPr/>
          </p:nvGrpSpPr>
          <p:grpSpPr bwMode="auto">
            <a:xfrm>
              <a:off x="1240" y="2408"/>
              <a:ext cx="3466" cy="70"/>
              <a:chOff x="1240" y="2408"/>
              <a:chExt cx="3466" cy="70"/>
            </a:xfrm>
          </p:grpSpPr>
          <p:sp>
            <p:nvSpPr>
              <p:cNvPr id="52262" name="Line 38"/>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3" name="Line 39"/>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4" name="Line 40"/>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5" name="Line 41"/>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6" name="Line 42"/>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7" name="Line 43"/>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8" name="Line 44"/>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69" name="Line 45"/>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0" name="Line 46"/>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1" name="Line 47"/>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2" name="Line 48"/>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3" name="Line 49"/>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2274" name="Group 50"/>
            <p:cNvGrpSpPr>
              <a:grpSpLocks/>
            </p:cNvGrpSpPr>
            <p:nvPr/>
          </p:nvGrpSpPr>
          <p:grpSpPr bwMode="auto">
            <a:xfrm flipV="1">
              <a:off x="1240" y="2582"/>
              <a:ext cx="3466" cy="70"/>
              <a:chOff x="1240" y="2408"/>
              <a:chExt cx="3466" cy="70"/>
            </a:xfrm>
          </p:grpSpPr>
          <p:sp>
            <p:nvSpPr>
              <p:cNvPr id="52275" name="Line 51"/>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6" name="Line 52"/>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7" name="Line 53"/>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8" name="Line 54"/>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79" name="Line 55"/>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0" name="Line 56"/>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1" name="Line 57"/>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2" name="Line 58"/>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3" name="Line 59"/>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4" name="Line 60"/>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5" name="Line 61"/>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286" name="Line 62"/>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2287" name="Text Box 63"/>
            <p:cNvSpPr txBox="1">
              <a:spLocks noChangeArrowheads="1"/>
            </p:cNvSpPr>
            <p:nvPr/>
          </p:nvSpPr>
          <p:spPr bwMode="auto">
            <a:xfrm>
              <a:off x="1199" y="2577"/>
              <a:ext cx="22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pH</a:t>
              </a:r>
            </a:p>
          </p:txBody>
        </p:sp>
      </p:grpSp>
      <p:sp>
        <p:nvSpPr>
          <p:cNvPr id="52288" name="Rectangle 64"/>
          <p:cNvSpPr>
            <a:spLocks noGrp="1" noChangeArrowheads="1"/>
          </p:cNvSpPr>
          <p:nvPr>
            <p:ph type="title"/>
          </p:nvPr>
        </p:nvSpPr>
        <p:spPr>
          <a:xfrm>
            <a:off x="1822450" y="968375"/>
            <a:ext cx="8229600" cy="1143000"/>
          </a:xfrm>
        </p:spPr>
        <p:txBody>
          <a:bodyPr/>
          <a:lstStyle/>
          <a:p>
            <a:r>
              <a:rPr lang="en-US" sz="1600"/>
              <a:t>INDICATOR COLORS IN TITRATION</a:t>
            </a:r>
          </a:p>
        </p:txBody>
      </p:sp>
    </p:spTree>
    <p:extLst>
      <p:ext uri="{BB962C8B-B14F-4D97-AF65-F5344CB8AC3E}">
        <p14:creationId xmlns:p14="http://schemas.microsoft.com/office/powerpoint/2010/main" val="856027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2616200" y="1319213"/>
            <a:ext cx="7080250" cy="4305300"/>
            <a:chOff x="400" y="867"/>
            <a:chExt cx="4460" cy="2712"/>
          </a:xfrm>
        </p:grpSpPr>
        <p:sp>
          <p:nvSpPr>
            <p:cNvPr id="54275" name="Rectangle 3"/>
            <p:cNvSpPr>
              <a:spLocks noChangeArrowheads="1"/>
            </p:cNvSpPr>
            <p:nvPr/>
          </p:nvSpPr>
          <p:spPr bwMode="auto">
            <a:xfrm>
              <a:off x="1623" y="2424"/>
              <a:ext cx="452" cy="50"/>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76" name="Rectangle 4"/>
            <p:cNvSpPr>
              <a:spLocks noChangeArrowheads="1"/>
            </p:cNvSpPr>
            <p:nvPr/>
          </p:nvSpPr>
          <p:spPr bwMode="auto">
            <a:xfrm>
              <a:off x="1582" y="2583"/>
              <a:ext cx="219" cy="56"/>
            </a:xfrm>
            <a:prstGeom prst="rect">
              <a:avLst/>
            </a:prstGeom>
            <a:solidFill>
              <a:srgbClr val="FF0000">
                <a:alpha val="6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77" name="Text Box 5"/>
            <p:cNvSpPr txBox="1">
              <a:spLocks noChangeArrowheads="1"/>
            </p:cNvSpPr>
            <p:nvPr/>
          </p:nvSpPr>
          <p:spPr bwMode="auto">
            <a:xfrm>
              <a:off x="1169" y="2438"/>
              <a:ext cx="309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2          3           4           5           6           7           8           9          10        11         12</a:t>
              </a:r>
            </a:p>
          </p:txBody>
        </p:sp>
        <p:grpSp>
          <p:nvGrpSpPr>
            <p:cNvPr id="54278" name="Group 6"/>
            <p:cNvGrpSpPr>
              <a:grpSpLocks/>
            </p:cNvGrpSpPr>
            <p:nvPr/>
          </p:nvGrpSpPr>
          <p:grpSpPr bwMode="auto">
            <a:xfrm>
              <a:off x="1488" y="1592"/>
              <a:ext cx="526" cy="777"/>
              <a:chOff x="2243" y="1598"/>
              <a:chExt cx="526" cy="777"/>
            </a:xfrm>
          </p:grpSpPr>
          <p:sp>
            <p:nvSpPr>
              <p:cNvPr id="54279" name="Freeform 7"/>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090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80" name="Freeform 8"/>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281" name="Group 9"/>
            <p:cNvGrpSpPr>
              <a:grpSpLocks/>
            </p:cNvGrpSpPr>
            <p:nvPr/>
          </p:nvGrpSpPr>
          <p:grpSpPr bwMode="auto">
            <a:xfrm>
              <a:off x="2714" y="1592"/>
              <a:ext cx="526" cy="777"/>
              <a:chOff x="2243" y="1598"/>
              <a:chExt cx="526" cy="777"/>
            </a:xfrm>
          </p:grpSpPr>
          <p:sp>
            <p:nvSpPr>
              <p:cNvPr id="54282" name="Freeform 10"/>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83" name="Freeform 11"/>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284" name="Group 12"/>
            <p:cNvGrpSpPr>
              <a:grpSpLocks/>
            </p:cNvGrpSpPr>
            <p:nvPr/>
          </p:nvGrpSpPr>
          <p:grpSpPr bwMode="auto">
            <a:xfrm>
              <a:off x="3961" y="1593"/>
              <a:ext cx="526" cy="777"/>
              <a:chOff x="2243" y="1598"/>
              <a:chExt cx="526" cy="777"/>
            </a:xfrm>
          </p:grpSpPr>
          <p:sp>
            <p:nvSpPr>
              <p:cNvPr id="54285" name="Freeform 13"/>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86" name="Freeform 14"/>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287" name="Group 15"/>
            <p:cNvGrpSpPr>
              <a:grpSpLocks/>
            </p:cNvGrpSpPr>
            <p:nvPr/>
          </p:nvGrpSpPr>
          <p:grpSpPr bwMode="auto">
            <a:xfrm>
              <a:off x="1488" y="2666"/>
              <a:ext cx="526" cy="777"/>
              <a:chOff x="2243" y="1598"/>
              <a:chExt cx="526" cy="777"/>
            </a:xfrm>
          </p:grpSpPr>
          <p:sp>
            <p:nvSpPr>
              <p:cNvPr id="54288" name="Freeform 16"/>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89" name="Freeform 17"/>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290" name="Group 18"/>
            <p:cNvGrpSpPr>
              <a:grpSpLocks/>
            </p:cNvGrpSpPr>
            <p:nvPr/>
          </p:nvGrpSpPr>
          <p:grpSpPr bwMode="auto">
            <a:xfrm>
              <a:off x="2714" y="2666"/>
              <a:ext cx="526" cy="777"/>
              <a:chOff x="2243" y="1598"/>
              <a:chExt cx="526" cy="777"/>
            </a:xfrm>
          </p:grpSpPr>
          <p:sp>
            <p:nvSpPr>
              <p:cNvPr id="54291" name="Freeform 19"/>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92" name="Freeform 20"/>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293" name="Group 21"/>
            <p:cNvGrpSpPr>
              <a:grpSpLocks/>
            </p:cNvGrpSpPr>
            <p:nvPr/>
          </p:nvGrpSpPr>
          <p:grpSpPr bwMode="auto">
            <a:xfrm>
              <a:off x="3961" y="2667"/>
              <a:ext cx="526" cy="777"/>
              <a:chOff x="2243" y="1598"/>
              <a:chExt cx="526" cy="777"/>
            </a:xfrm>
          </p:grpSpPr>
          <p:sp>
            <p:nvSpPr>
              <p:cNvPr id="54294" name="Freeform 22"/>
              <p:cNvSpPr>
                <a:spLocks/>
              </p:cNvSpPr>
              <p:nvPr/>
            </p:nvSpPr>
            <p:spPr bwMode="auto">
              <a:xfrm>
                <a:off x="2246" y="2022"/>
                <a:ext cx="520" cy="350"/>
              </a:xfrm>
              <a:custGeom>
                <a:avLst/>
                <a:gdLst>
                  <a:gd name="T0" fmla="*/ 106 w 520"/>
                  <a:gd name="T1" fmla="*/ 2 h 350"/>
                  <a:gd name="T2" fmla="*/ 417 w 520"/>
                  <a:gd name="T3" fmla="*/ 0 h 350"/>
                  <a:gd name="T4" fmla="*/ 520 w 520"/>
                  <a:gd name="T5" fmla="*/ 287 h 350"/>
                  <a:gd name="T6" fmla="*/ 519 w 520"/>
                  <a:gd name="T7" fmla="*/ 312 h 350"/>
                  <a:gd name="T8" fmla="*/ 507 w 520"/>
                  <a:gd name="T9" fmla="*/ 332 h 350"/>
                  <a:gd name="T10" fmla="*/ 489 w 520"/>
                  <a:gd name="T11" fmla="*/ 350 h 350"/>
                  <a:gd name="T12" fmla="*/ 34 w 520"/>
                  <a:gd name="T13" fmla="*/ 350 h 350"/>
                  <a:gd name="T14" fmla="*/ 18 w 520"/>
                  <a:gd name="T15" fmla="*/ 342 h 350"/>
                  <a:gd name="T16" fmla="*/ 10 w 520"/>
                  <a:gd name="T17" fmla="*/ 330 h 350"/>
                  <a:gd name="T18" fmla="*/ 3 w 520"/>
                  <a:gd name="T19" fmla="*/ 318 h 350"/>
                  <a:gd name="T20" fmla="*/ 3 w 520"/>
                  <a:gd name="T21" fmla="*/ 306 h 350"/>
                  <a:gd name="T22" fmla="*/ 0 w 520"/>
                  <a:gd name="T23" fmla="*/ 287 h 350"/>
                  <a:gd name="T24" fmla="*/ 106 w 520"/>
                  <a:gd name="T25"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350">
                    <a:moveTo>
                      <a:pt x="106" y="2"/>
                    </a:moveTo>
                    <a:lnTo>
                      <a:pt x="417" y="0"/>
                    </a:lnTo>
                    <a:lnTo>
                      <a:pt x="520" y="287"/>
                    </a:lnTo>
                    <a:lnTo>
                      <a:pt x="519" y="312"/>
                    </a:lnTo>
                    <a:lnTo>
                      <a:pt x="507" y="332"/>
                    </a:lnTo>
                    <a:lnTo>
                      <a:pt x="489" y="350"/>
                    </a:lnTo>
                    <a:lnTo>
                      <a:pt x="34" y="350"/>
                    </a:lnTo>
                    <a:lnTo>
                      <a:pt x="18" y="342"/>
                    </a:lnTo>
                    <a:lnTo>
                      <a:pt x="10" y="330"/>
                    </a:lnTo>
                    <a:lnTo>
                      <a:pt x="3" y="318"/>
                    </a:lnTo>
                    <a:lnTo>
                      <a:pt x="3" y="306"/>
                    </a:lnTo>
                    <a:lnTo>
                      <a:pt x="0" y="287"/>
                    </a:lnTo>
                    <a:lnTo>
                      <a:pt x="106" y="2"/>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95" name="Freeform 23"/>
              <p:cNvSpPr>
                <a:spLocks/>
              </p:cNvSpPr>
              <p:nvPr/>
            </p:nvSpPr>
            <p:spPr bwMode="auto">
              <a:xfrm>
                <a:off x="2243" y="1598"/>
                <a:ext cx="526" cy="777"/>
              </a:xfrm>
              <a:custGeom>
                <a:avLst/>
                <a:gdLst>
                  <a:gd name="T0" fmla="*/ 186 w 526"/>
                  <a:gd name="T1" fmla="*/ 0 h 777"/>
                  <a:gd name="T2" fmla="*/ 196 w 526"/>
                  <a:gd name="T3" fmla="*/ 15 h 777"/>
                  <a:gd name="T4" fmla="*/ 196 w 526"/>
                  <a:gd name="T5" fmla="*/ 189 h 777"/>
                  <a:gd name="T6" fmla="*/ 9 w 526"/>
                  <a:gd name="T7" fmla="*/ 688 h 777"/>
                  <a:gd name="T8" fmla="*/ 0 w 526"/>
                  <a:gd name="T9" fmla="*/ 709 h 777"/>
                  <a:gd name="T10" fmla="*/ 4 w 526"/>
                  <a:gd name="T11" fmla="*/ 739 h 777"/>
                  <a:gd name="T12" fmla="*/ 22 w 526"/>
                  <a:gd name="T13" fmla="*/ 768 h 777"/>
                  <a:gd name="T14" fmla="*/ 40 w 526"/>
                  <a:gd name="T15" fmla="*/ 777 h 777"/>
                  <a:gd name="T16" fmla="*/ 483 w 526"/>
                  <a:gd name="T17" fmla="*/ 775 h 777"/>
                  <a:gd name="T18" fmla="*/ 507 w 526"/>
                  <a:gd name="T19" fmla="*/ 763 h 777"/>
                  <a:gd name="T20" fmla="*/ 520 w 526"/>
                  <a:gd name="T21" fmla="*/ 744 h 777"/>
                  <a:gd name="T22" fmla="*/ 526 w 526"/>
                  <a:gd name="T23" fmla="*/ 718 h 777"/>
                  <a:gd name="T24" fmla="*/ 337 w 526"/>
                  <a:gd name="T25" fmla="*/ 190 h 777"/>
                  <a:gd name="T26" fmla="*/ 337 w 526"/>
                  <a:gd name="T27" fmla="*/ 16 h 777"/>
                  <a:gd name="T28" fmla="*/ 355 w 526"/>
                  <a:gd name="T29" fmla="*/ 0 h 777"/>
                  <a:gd name="T30" fmla="*/ 186 w 526"/>
                  <a:gd name="T3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6" h="777">
                    <a:moveTo>
                      <a:pt x="186" y="0"/>
                    </a:moveTo>
                    <a:lnTo>
                      <a:pt x="196" y="15"/>
                    </a:lnTo>
                    <a:lnTo>
                      <a:pt x="196" y="189"/>
                    </a:lnTo>
                    <a:lnTo>
                      <a:pt x="9" y="688"/>
                    </a:lnTo>
                    <a:lnTo>
                      <a:pt x="0" y="709"/>
                    </a:lnTo>
                    <a:lnTo>
                      <a:pt x="4" y="739"/>
                    </a:lnTo>
                    <a:lnTo>
                      <a:pt x="22" y="768"/>
                    </a:lnTo>
                    <a:lnTo>
                      <a:pt x="40" y="777"/>
                    </a:lnTo>
                    <a:lnTo>
                      <a:pt x="483" y="775"/>
                    </a:lnTo>
                    <a:lnTo>
                      <a:pt x="507" y="763"/>
                    </a:lnTo>
                    <a:lnTo>
                      <a:pt x="520" y="744"/>
                    </a:lnTo>
                    <a:lnTo>
                      <a:pt x="526" y="718"/>
                    </a:lnTo>
                    <a:lnTo>
                      <a:pt x="337" y="190"/>
                    </a:lnTo>
                    <a:lnTo>
                      <a:pt x="337" y="16"/>
                    </a:lnTo>
                    <a:lnTo>
                      <a:pt x="355" y="0"/>
                    </a:lnTo>
                    <a:lnTo>
                      <a:pt x="186"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4296" name="Rectangle 24"/>
            <p:cNvSpPr>
              <a:spLocks noChangeArrowheads="1"/>
            </p:cNvSpPr>
            <p:nvPr/>
          </p:nvSpPr>
          <p:spPr bwMode="auto">
            <a:xfrm>
              <a:off x="425" y="867"/>
              <a:ext cx="4423" cy="2712"/>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297" name="Line 25"/>
            <p:cNvSpPr>
              <a:spLocks noChangeShapeType="1"/>
            </p:cNvSpPr>
            <p:nvPr/>
          </p:nvSpPr>
          <p:spPr bwMode="auto">
            <a:xfrm>
              <a:off x="419" y="1130"/>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98" name="Line 26"/>
            <p:cNvSpPr>
              <a:spLocks noChangeShapeType="1"/>
            </p:cNvSpPr>
            <p:nvPr/>
          </p:nvSpPr>
          <p:spPr bwMode="auto">
            <a:xfrm>
              <a:off x="425" y="1328"/>
              <a:ext cx="44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299" name="Line 27"/>
            <p:cNvSpPr>
              <a:spLocks noChangeShapeType="1"/>
            </p:cNvSpPr>
            <p:nvPr/>
          </p:nvSpPr>
          <p:spPr bwMode="auto">
            <a:xfrm>
              <a:off x="1102" y="1130"/>
              <a:ext cx="0" cy="24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00" name="Line 28"/>
            <p:cNvSpPr>
              <a:spLocks noChangeShapeType="1"/>
            </p:cNvSpPr>
            <p:nvPr/>
          </p:nvSpPr>
          <p:spPr bwMode="auto">
            <a:xfrm>
              <a:off x="236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01" name="Line 29"/>
            <p:cNvSpPr>
              <a:spLocks noChangeShapeType="1"/>
            </p:cNvSpPr>
            <p:nvPr/>
          </p:nvSpPr>
          <p:spPr bwMode="auto">
            <a:xfrm>
              <a:off x="3620" y="1124"/>
              <a:ext cx="0" cy="2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02" name="Text Box 30"/>
            <p:cNvSpPr txBox="1">
              <a:spLocks noChangeArrowheads="1"/>
            </p:cNvSpPr>
            <p:nvPr/>
          </p:nvSpPr>
          <p:spPr bwMode="auto">
            <a:xfrm>
              <a:off x="484" y="1127"/>
              <a:ext cx="5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Indicator</a:t>
              </a:r>
            </a:p>
          </p:txBody>
        </p:sp>
        <p:sp>
          <p:nvSpPr>
            <p:cNvPr id="54303" name="Text Box 31"/>
            <p:cNvSpPr txBox="1">
              <a:spLocks noChangeArrowheads="1"/>
            </p:cNvSpPr>
            <p:nvPr/>
          </p:nvSpPr>
          <p:spPr bwMode="auto">
            <a:xfrm>
              <a:off x="1459" y="1128"/>
              <a:ext cx="5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Acid color</a:t>
              </a:r>
            </a:p>
          </p:txBody>
        </p:sp>
        <p:sp>
          <p:nvSpPr>
            <p:cNvPr id="54304" name="Text Box 32"/>
            <p:cNvSpPr txBox="1">
              <a:spLocks noChangeArrowheads="1"/>
            </p:cNvSpPr>
            <p:nvPr/>
          </p:nvSpPr>
          <p:spPr bwMode="auto">
            <a:xfrm>
              <a:off x="2549" y="1131"/>
              <a:ext cx="82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Transition color</a:t>
              </a:r>
            </a:p>
          </p:txBody>
        </p:sp>
        <p:sp>
          <p:nvSpPr>
            <p:cNvPr id="54305" name="Text Box 33"/>
            <p:cNvSpPr txBox="1">
              <a:spLocks noChangeArrowheads="1"/>
            </p:cNvSpPr>
            <p:nvPr/>
          </p:nvSpPr>
          <p:spPr bwMode="auto">
            <a:xfrm>
              <a:off x="3925" y="1136"/>
              <a:ext cx="59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Base color</a:t>
              </a:r>
            </a:p>
          </p:txBody>
        </p:sp>
        <p:sp>
          <p:nvSpPr>
            <p:cNvPr id="54306" name="Text Box 34"/>
            <p:cNvSpPr txBox="1">
              <a:spLocks noChangeArrowheads="1"/>
            </p:cNvSpPr>
            <p:nvPr/>
          </p:nvSpPr>
          <p:spPr bwMode="auto">
            <a:xfrm>
              <a:off x="460" y="1948"/>
              <a:ext cx="62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Methyl orange</a:t>
              </a:r>
            </a:p>
          </p:txBody>
        </p:sp>
        <p:sp>
          <p:nvSpPr>
            <p:cNvPr id="54307" name="Text Box 35"/>
            <p:cNvSpPr txBox="1">
              <a:spLocks noChangeArrowheads="1"/>
            </p:cNvSpPr>
            <p:nvPr/>
          </p:nvSpPr>
          <p:spPr bwMode="auto">
            <a:xfrm>
              <a:off x="400" y="2997"/>
              <a:ext cx="68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Bromphenol blue</a:t>
              </a:r>
            </a:p>
          </p:txBody>
        </p:sp>
        <p:sp>
          <p:nvSpPr>
            <p:cNvPr id="54308" name="Text Box 36"/>
            <p:cNvSpPr txBox="1">
              <a:spLocks noChangeArrowheads="1"/>
            </p:cNvSpPr>
            <p:nvPr/>
          </p:nvSpPr>
          <p:spPr bwMode="auto">
            <a:xfrm>
              <a:off x="2175" y="1357"/>
              <a:ext cx="123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STRONG ACID – WEAK BASE</a:t>
              </a:r>
            </a:p>
          </p:txBody>
        </p:sp>
        <p:grpSp>
          <p:nvGrpSpPr>
            <p:cNvPr id="54309" name="Group 37"/>
            <p:cNvGrpSpPr>
              <a:grpSpLocks/>
            </p:cNvGrpSpPr>
            <p:nvPr/>
          </p:nvGrpSpPr>
          <p:grpSpPr bwMode="auto">
            <a:xfrm>
              <a:off x="1240" y="2408"/>
              <a:ext cx="3466" cy="70"/>
              <a:chOff x="1240" y="2408"/>
              <a:chExt cx="3466" cy="70"/>
            </a:xfrm>
          </p:grpSpPr>
          <p:sp>
            <p:nvSpPr>
              <p:cNvPr id="54310" name="Line 38"/>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1" name="Line 39"/>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2" name="Line 40"/>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3" name="Line 41"/>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4" name="Line 42"/>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5" name="Line 43"/>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6" name="Line 44"/>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7" name="Line 45"/>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8" name="Line 46"/>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19" name="Line 47"/>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0" name="Line 48"/>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1" name="Line 49"/>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grpSp>
          <p:nvGrpSpPr>
            <p:cNvPr id="54322" name="Group 50"/>
            <p:cNvGrpSpPr>
              <a:grpSpLocks/>
            </p:cNvGrpSpPr>
            <p:nvPr/>
          </p:nvGrpSpPr>
          <p:grpSpPr bwMode="auto">
            <a:xfrm flipV="1">
              <a:off x="1240" y="2582"/>
              <a:ext cx="3466" cy="70"/>
              <a:chOff x="1240" y="2408"/>
              <a:chExt cx="3466" cy="70"/>
            </a:xfrm>
          </p:grpSpPr>
          <p:sp>
            <p:nvSpPr>
              <p:cNvPr id="54323" name="Line 51"/>
              <p:cNvSpPr>
                <a:spLocks noChangeShapeType="1"/>
              </p:cNvSpPr>
              <p:nvPr/>
            </p:nvSpPr>
            <p:spPr bwMode="auto">
              <a:xfrm>
                <a:off x="1241" y="2477"/>
                <a:ext cx="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4" name="Line 52"/>
              <p:cNvSpPr>
                <a:spLocks noChangeShapeType="1"/>
              </p:cNvSpPr>
              <p:nvPr/>
            </p:nvSpPr>
            <p:spPr bwMode="auto">
              <a:xfrm flipV="1">
                <a:off x="124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5" name="Line 53"/>
              <p:cNvSpPr>
                <a:spLocks noChangeShapeType="1"/>
              </p:cNvSpPr>
              <p:nvPr/>
            </p:nvSpPr>
            <p:spPr bwMode="auto">
              <a:xfrm flipV="1">
                <a:off x="1586"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6" name="Line 54"/>
              <p:cNvSpPr>
                <a:spLocks noChangeShapeType="1"/>
              </p:cNvSpPr>
              <p:nvPr/>
            </p:nvSpPr>
            <p:spPr bwMode="auto">
              <a:xfrm flipV="1">
                <a:off x="193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7" name="Line 55"/>
              <p:cNvSpPr>
                <a:spLocks noChangeShapeType="1"/>
              </p:cNvSpPr>
              <p:nvPr/>
            </p:nvSpPr>
            <p:spPr bwMode="auto">
              <a:xfrm flipV="1">
                <a:off x="2288" y="2411"/>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8" name="Line 56"/>
              <p:cNvSpPr>
                <a:spLocks noChangeShapeType="1"/>
              </p:cNvSpPr>
              <p:nvPr/>
            </p:nvSpPr>
            <p:spPr bwMode="auto">
              <a:xfrm flipV="1">
                <a:off x="263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29" name="Line 57"/>
              <p:cNvSpPr>
                <a:spLocks noChangeShapeType="1"/>
              </p:cNvSpPr>
              <p:nvPr/>
            </p:nvSpPr>
            <p:spPr bwMode="auto">
              <a:xfrm flipV="1">
                <a:off x="2980"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30" name="Line 58"/>
              <p:cNvSpPr>
                <a:spLocks noChangeShapeType="1"/>
              </p:cNvSpPr>
              <p:nvPr/>
            </p:nvSpPr>
            <p:spPr bwMode="auto">
              <a:xfrm flipV="1">
                <a:off x="3325"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31" name="Line 59"/>
              <p:cNvSpPr>
                <a:spLocks noChangeShapeType="1"/>
              </p:cNvSpPr>
              <p:nvPr/>
            </p:nvSpPr>
            <p:spPr bwMode="auto">
              <a:xfrm flipV="1">
                <a:off x="3672" y="2410"/>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32" name="Line 60"/>
              <p:cNvSpPr>
                <a:spLocks noChangeShapeType="1"/>
              </p:cNvSpPr>
              <p:nvPr/>
            </p:nvSpPr>
            <p:spPr bwMode="auto">
              <a:xfrm flipV="1">
                <a:off x="4016" y="2408"/>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33" name="Line 61"/>
              <p:cNvSpPr>
                <a:spLocks noChangeShapeType="1"/>
              </p:cNvSpPr>
              <p:nvPr/>
            </p:nvSpPr>
            <p:spPr bwMode="auto">
              <a:xfrm flipV="1">
                <a:off x="4361"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4334" name="Line 62"/>
              <p:cNvSpPr>
                <a:spLocks noChangeShapeType="1"/>
              </p:cNvSpPr>
              <p:nvPr/>
            </p:nvSpPr>
            <p:spPr bwMode="auto">
              <a:xfrm flipV="1">
                <a:off x="4706" y="2409"/>
                <a:ext cx="0"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54335" name="Text Box 63"/>
            <p:cNvSpPr txBox="1">
              <a:spLocks noChangeArrowheads="1"/>
            </p:cNvSpPr>
            <p:nvPr/>
          </p:nvSpPr>
          <p:spPr bwMode="auto">
            <a:xfrm>
              <a:off x="1199" y="2577"/>
              <a:ext cx="22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pH</a:t>
              </a:r>
            </a:p>
          </p:txBody>
        </p:sp>
      </p:grpSp>
      <p:sp>
        <p:nvSpPr>
          <p:cNvPr id="54336" name="Rectangle 64"/>
          <p:cNvSpPr>
            <a:spLocks noGrp="1" noChangeArrowheads="1"/>
          </p:cNvSpPr>
          <p:nvPr>
            <p:ph type="title"/>
          </p:nvPr>
        </p:nvSpPr>
        <p:spPr>
          <a:xfrm>
            <a:off x="1822450" y="968375"/>
            <a:ext cx="8229600" cy="1143000"/>
          </a:xfrm>
          <a:noFill/>
          <a:ln/>
        </p:spPr>
        <p:txBody>
          <a:bodyPr/>
          <a:lstStyle/>
          <a:p>
            <a:r>
              <a:rPr lang="en-US" sz="1600"/>
              <a:t>INDICATOR COLORS IN TITRATION</a:t>
            </a:r>
          </a:p>
        </p:txBody>
      </p:sp>
    </p:spTree>
    <p:extLst>
      <p:ext uri="{BB962C8B-B14F-4D97-AF65-F5344CB8AC3E}">
        <p14:creationId xmlns:p14="http://schemas.microsoft.com/office/powerpoint/2010/main" val="365623531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CF90-DDF6-497F-AB79-177238292AC4}"/>
              </a:ext>
            </a:extLst>
          </p:cNvPr>
          <p:cNvSpPr>
            <a:spLocks noGrp="1"/>
          </p:cNvSpPr>
          <p:nvPr>
            <p:ph type="title"/>
          </p:nvPr>
        </p:nvSpPr>
        <p:spPr/>
        <p:txBody>
          <a:bodyPr rtlCol="0"/>
          <a:lstStyle/>
          <a:p>
            <a:pPr>
              <a:defRPr/>
            </a:pPr>
            <a:r>
              <a:rPr lang="en-GB" sz="3600" dirty="0">
                <a:solidFill>
                  <a:srgbClr val="FF0000"/>
                </a:solidFill>
              </a:rPr>
              <a:t>Standard solution:</a:t>
            </a:r>
            <a:endParaRPr lang="en-US" sz="3600" dirty="0">
              <a:solidFill>
                <a:srgbClr val="FF0000"/>
              </a:solidFill>
            </a:endParaRPr>
          </a:p>
        </p:txBody>
      </p:sp>
      <p:sp>
        <p:nvSpPr>
          <p:cNvPr id="16386" name="Rectangle 3">
            <a:extLst>
              <a:ext uri="{FF2B5EF4-FFF2-40B4-BE49-F238E27FC236}">
                <a16:creationId xmlns:a16="http://schemas.microsoft.com/office/drawing/2014/main" id="{78E1CB90-AE21-4C77-BBEF-922CBD27E96D}"/>
              </a:ext>
            </a:extLst>
          </p:cNvPr>
          <p:cNvSpPr>
            <a:spLocks noGrp="1" noChangeArrowheads="1"/>
          </p:cNvSpPr>
          <p:nvPr>
            <p:ph idx="1"/>
          </p:nvPr>
        </p:nvSpPr>
        <p:spPr>
          <a:xfrm>
            <a:off x="838199" y="1825625"/>
            <a:ext cx="10759751" cy="3446171"/>
          </a:xfrm>
        </p:spPr>
        <p:txBody>
          <a:bodyPr/>
          <a:lstStyle/>
          <a:p>
            <a:pPr eaLnBrk="1" hangingPunct="1"/>
            <a:r>
              <a:rPr lang="en-IE" altLang="en-US" dirty="0"/>
              <a:t>A standard is a solution of precisely known concentration </a:t>
            </a:r>
          </a:p>
          <a:p>
            <a:pPr eaLnBrk="1" hangingPunct="1"/>
            <a:r>
              <a:rPr lang="en-IE" altLang="en-US" dirty="0"/>
              <a:t>It must be available in a highly pure state</a:t>
            </a:r>
          </a:p>
          <a:p>
            <a:pPr eaLnBrk="1" hangingPunct="1"/>
            <a:r>
              <a:rPr lang="en-IE" altLang="en-US" dirty="0"/>
              <a:t>It must be stable in air</a:t>
            </a:r>
          </a:p>
          <a:p>
            <a:pPr eaLnBrk="1" hangingPunct="1"/>
            <a:r>
              <a:rPr lang="en-IE" altLang="en-US" dirty="0"/>
              <a:t>It must dissolve easily in water</a:t>
            </a:r>
          </a:p>
          <a:p>
            <a:pPr eaLnBrk="1" hangingPunct="1"/>
            <a:r>
              <a:rPr lang="en-IE" altLang="en-US" dirty="0"/>
              <a:t>It should have a fairly high relative molecular weight</a:t>
            </a:r>
          </a:p>
          <a:p>
            <a:pPr eaLnBrk="1" hangingPunct="1"/>
            <a:r>
              <a:rPr lang="en-IE" altLang="en-US" dirty="0"/>
              <a:t>It should under go a complete and rapid reaction</a:t>
            </a:r>
          </a:p>
          <a:p>
            <a:pPr eaLnBrk="1" hangingPunct="1">
              <a:buFont typeface="Wingdings" panose="05000000000000000000" pitchFamily="2" charset="2"/>
              <a:buNone/>
            </a:pPr>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2895600" y="2362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3" name="Line 3"/>
          <p:cNvSpPr>
            <a:spLocks noChangeShapeType="1"/>
          </p:cNvSpPr>
          <p:nvPr/>
        </p:nvSpPr>
        <p:spPr bwMode="auto">
          <a:xfrm>
            <a:off x="2895600" y="30480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4" name="Line 4"/>
          <p:cNvSpPr>
            <a:spLocks noChangeShapeType="1"/>
          </p:cNvSpPr>
          <p:nvPr/>
        </p:nvSpPr>
        <p:spPr bwMode="auto">
          <a:xfrm>
            <a:off x="2895600" y="36576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5" name="Line 5"/>
          <p:cNvSpPr>
            <a:spLocks noChangeShapeType="1"/>
          </p:cNvSpPr>
          <p:nvPr/>
        </p:nvSpPr>
        <p:spPr bwMode="auto">
          <a:xfrm>
            <a:off x="2895600" y="42672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6" name="Line 6"/>
          <p:cNvSpPr>
            <a:spLocks noChangeShapeType="1"/>
          </p:cNvSpPr>
          <p:nvPr/>
        </p:nvSpPr>
        <p:spPr bwMode="auto">
          <a:xfrm>
            <a:off x="2895600" y="48768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7" name="Rectangle 7"/>
          <p:cNvSpPr>
            <a:spLocks noChangeArrowheads="1"/>
          </p:cNvSpPr>
          <p:nvPr/>
        </p:nvSpPr>
        <p:spPr bwMode="auto">
          <a:xfrm>
            <a:off x="2895600" y="2362200"/>
            <a:ext cx="6934200" cy="685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6328" name="Line 8"/>
          <p:cNvSpPr>
            <a:spLocks noChangeShapeType="1"/>
          </p:cNvSpPr>
          <p:nvPr/>
        </p:nvSpPr>
        <p:spPr bwMode="auto">
          <a:xfrm>
            <a:off x="5029200" y="23622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29" name="Line 9"/>
          <p:cNvSpPr>
            <a:spLocks noChangeShapeType="1"/>
          </p:cNvSpPr>
          <p:nvPr/>
        </p:nvSpPr>
        <p:spPr bwMode="auto">
          <a:xfrm>
            <a:off x="5029200" y="2714625"/>
            <a:ext cx="480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0" name="Line 10"/>
          <p:cNvSpPr>
            <a:spLocks noChangeShapeType="1"/>
          </p:cNvSpPr>
          <p:nvPr/>
        </p:nvSpPr>
        <p:spPr bwMode="auto">
          <a:xfrm>
            <a:off x="5410200" y="2724150"/>
            <a:ext cx="0" cy="31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1" name="Line 11"/>
          <p:cNvSpPr>
            <a:spLocks noChangeShapeType="1"/>
          </p:cNvSpPr>
          <p:nvPr/>
        </p:nvSpPr>
        <p:spPr bwMode="auto">
          <a:xfrm>
            <a:off x="5791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2" name="Line 12"/>
          <p:cNvSpPr>
            <a:spLocks noChangeShapeType="1"/>
          </p:cNvSpPr>
          <p:nvPr/>
        </p:nvSpPr>
        <p:spPr bwMode="auto">
          <a:xfrm>
            <a:off x="6172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3" name="Line 13"/>
          <p:cNvSpPr>
            <a:spLocks noChangeShapeType="1"/>
          </p:cNvSpPr>
          <p:nvPr/>
        </p:nvSpPr>
        <p:spPr bwMode="auto">
          <a:xfrm>
            <a:off x="6553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4" name="Line 14"/>
          <p:cNvSpPr>
            <a:spLocks noChangeShapeType="1"/>
          </p:cNvSpPr>
          <p:nvPr/>
        </p:nvSpPr>
        <p:spPr bwMode="auto">
          <a:xfrm>
            <a:off x="6553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5" name="Line 15"/>
          <p:cNvSpPr>
            <a:spLocks noChangeShapeType="1"/>
          </p:cNvSpPr>
          <p:nvPr/>
        </p:nvSpPr>
        <p:spPr bwMode="auto">
          <a:xfrm>
            <a:off x="6934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6" name="Line 16"/>
          <p:cNvSpPr>
            <a:spLocks noChangeShapeType="1"/>
          </p:cNvSpPr>
          <p:nvPr/>
        </p:nvSpPr>
        <p:spPr bwMode="auto">
          <a:xfrm>
            <a:off x="7315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7" name="Line 17"/>
          <p:cNvSpPr>
            <a:spLocks noChangeShapeType="1"/>
          </p:cNvSpPr>
          <p:nvPr/>
        </p:nvSpPr>
        <p:spPr bwMode="auto">
          <a:xfrm>
            <a:off x="7696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8" name="Line 18"/>
          <p:cNvSpPr>
            <a:spLocks noChangeShapeType="1"/>
          </p:cNvSpPr>
          <p:nvPr/>
        </p:nvSpPr>
        <p:spPr bwMode="auto">
          <a:xfrm>
            <a:off x="8077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39" name="Line 19"/>
          <p:cNvSpPr>
            <a:spLocks noChangeShapeType="1"/>
          </p:cNvSpPr>
          <p:nvPr/>
        </p:nvSpPr>
        <p:spPr bwMode="auto">
          <a:xfrm>
            <a:off x="8458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40" name="Line 20"/>
          <p:cNvSpPr>
            <a:spLocks noChangeShapeType="1"/>
          </p:cNvSpPr>
          <p:nvPr/>
        </p:nvSpPr>
        <p:spPr bwMode="auto">
          <a:xfrm>
            <a:off x="8839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41" name="Line 21"/>
          <p:cNvSpPr>
            <a:spLocks noChangeShapeType="1"/>
          </p:cNvSpPr>
          <p:nvPr/>
        </p:nvSpPr>
        <p:spPr bwMode="auto">
          <a:xfrm>
            <a:off x="9220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42" name="Line 22"/>
          <p:cNvSpPr>
            <a:spLocks noChangeShapeType="1"/>
          </p:cNvSpPr>
          <p:nvPr/>
        </p:nvSpPr>
        <p:spPr bwMode="auto">
          <a:xfrm>
            <a:off x="9601200" y="2728914"/>
            <a:ext cx="0" cy="319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43" name="Text Box 23"/>
          <p:cNvSpPr txBox="1">
            <a:spLocks noChangeArrowheads="1"/>
          </p:cNvSpPr>
          <p:nvPr/>
        </p:nvSpPr>
        <p:spPr bwMode="auto">
          <a:xfrm>
            <a:off x="5051425" y="26908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1</a:t>
            </a:r>
          </a:p>
        </p:txBody>
      </p:sp>
      <p:sp>
        <p:nvSpPr>
          <p:cNvPr id="56344" name="Text Box 24"/>
          <p:cNvSpPr txBox="1">
            <a:spLocks noChangeArrowheads="1"/>
          </p:cNvSpPr>
          <p:nvPr/>
        </p:nvSpPr>
        <p:spPr bwMode="auto">
          <a:xfrm>
            <a:off x="54467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2</a:t>
            </a:r>
          </a:p>
        </p:txBody>
      </p:sp>
      <p:sp>
        <p:nvSpPr>
          <p:cNvPr id="56345" name="Text Box 25"/>
          <p:cNvSpPr txBox="1">
            <a:spLocks noChangeArrowheads="1"/>
          </p:cNvSpPr>
          <p:nvPr/>
        </p:nvSpPr>
        <p:spPr bwMode="auto">
          <a:xfrm>
            <a:off x="58277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3</a:t>
            </a:r>
          </a:p>
        </p:txBody>
      </p:sp>
      <p:sp>
        <p:nvSpPr>
          <p:cNvPr id="56346" name="Text Box 26"/>
          <p:cNvSpPr txBox="1">
            <a:spLocks noChangeArrowheads="1"/>
          </p:cNvSpPr>
          <p:nvPr/>
        </p:nvSpPr>
        <p:spPr bwMode="auto">
          <a:xfrm>
            <a:off x="618648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4</a:t>
            </a:r>
          </a:p>
        </p:txBody>
      </p:sp>
      <p:sp>
        <p:nvSpPr>
          <p:cNvPr id="56347" name="Text Box 27"/>
          <p:cNvSpPr txBox="1">
            <a:spLocks noChangeArrowheads="1"/>
          </p:cNvSpPr>
          <p:nvPr/>
        </p:nvSpPr>
        <p:spPr bwMode="auto">
          <a:xfrm>
            <a:off x="6575425"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5</a:t>
            </a:r>
          </a:p>
        </p:txBody>
      </p:sp>
      <p:sp>
        <p:nvSpPr>
          <p:cNvPr id="56348" name="Text Box 28"/>
          <p:cNvSpPr txBox="1">
            <a:spLocks noChangeArrowheads="1"/>
          </p:cNvSpPr>
          <p:nvPr/>
        </p:nvSpPr>
        <p:spPr bwMode="auto">
          <a:xfrm>
            <a:off x="6970713" y="27019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6</a:t>
            </a:r>
          </a:p>
        </p:txBody>
      </p:sp>
      <p:sp>
        <p:nvSpPr>
          <p:cNvPr id="56349" name="Text Box 29"/>
          <p:cNvSpPr txBox="1">
            <a:spLocks noChangeArrowheads="1"/>
          </p:cNvSpPr>
          <p:nvPr/>
        </p:nvSpPr>
        <p:spPr bwMode="auto">
          <a:xfrm>
            <a:off x="734853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7</a:t>
            </a:r>
          </a:p>
        </p:txBody>
      </p:sp>
      <p:sp>
        <p:nvSpPr>
          <p:cNvPr id="56350" name="Text Box 30"/>
          <p:cNvSpPr txBox="1">
            <a:spLocks noChangeArrowheads="1"/>
          </p:cNvSpPr>
          <p:nvPr/>
        </p:nvSpPr>
        <p:spPr bwMode="auto">
          <a:xfrm>
            <a:off x="7729538"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8</a:t>
            </a:r>
          </a:p>
        </p:txBody>
      </p:sp>
      <p:sp>
        <p:nvSpPr>
          <p:cNvPr id="56351" name="Text Box 31"/>
          <p:cNvSpPr txBox="1">
            <a:spLocks noChangeArrowheads="1"/>
          </p:cNvSpPr>
          <p:nvPr/>
        </p:nvSpPr>
        <p:spPr bwMode="auto">
          <a:xfrm>
            <a:off x="8088313" y="2687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9</a:t>
            </a:r>
          </a:p>
        </p:txBody>
      </p:sp>
      <p:sp>
        <p:nvSpPr>
          <p:cNvPr id="56352" name="Text Box 32"/>
          <p:cNvSpPr txBox="1">
            <a:spLocks noChangeArrowheads="1"/>
          </p:cNvSpPr>
          <p:nvPr/>
        </p:nvSpPr>
        <p:spPr bwMode="auto">
          <a:xfrm>
            <a:off x="8424863" y="268763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10</a:t>
            </a:r>
          </a:p>
        </p:txBody>
      </p:sp>
      <p:sp>
        <p:nvSpPr>
          <p:cNvPr id="56353" name="Text Box 33"/>
          <p:cNvSpPr txBox="1">
            <a:spLocks noChangeArrowheads="1"/>
          </p:cNvSpPr>
          <p:nvPr/>
        </p:nvSpPr>
        <p:spPr bwMode="auto">
          <a:xfrm>
            <a:off x="8809038" y="268763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11</a:t>
            </a:r>
          </a:p>
        </p:txBody>
      </p:sp>
      <p:sp>
        <p:nvSpPr>
          <p:cNvPr id="56354" name="Text Box 34"/>
          <p:cNvSpPr txBox="1">
            <a:spLocks noChangeArrowheads="1"/>
          </p:cNvSpPr>
          <p:nvPr/>
        </p:nvSpPr>
        <p:spPr bwMode="auto">
          <a:xfrm>
            <a:off x="9186863" y="2687638"/>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12</a:t>
            </a:r>
          </a:p>
        </p:txBody>
      </p:sp>
      <p:sp>
        <p:nvSpPr>
          <p:cNvPr id="56355" name="Text Box 35"/>
          <p:cNvSpPr txBox="1">
            <a:spLocks noChangeArrowheads="1"/>
          </p:cNvSpPr>
          <p:nvPr/>
        </p:nvSpPr>
        <p:spPr bwMode="auto">
          <a:xfrm>
            <a:off x="3276601" y="2514600"/>
            <a:ext cx="1038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Indicator</a:t>
            </a:r>
          </a:p>
        </p:txBody>
      </p:sp>
      <p:sp>
        <p:nvSpPr>
          <p:cNvPr id="56356" name="Text Box 36"/>
          <p:cNvSpPr txBox="1">
            <a:spLocks noChangeArrowheads="1"/>
          </p:cNvSpPr>
          <p:nvPr/>
        </p:nvSpPr>
        <p:spPr bwMode="auto">
          <a:xfrm>
            <a:off x="3048001" y="3214688"/>
            <a:ext cx="17631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Phenolphthalein</a:t>
            </a:r>
          </a:p>
        </p:txBody>
      </p:sp>
      <p:sp>
        <p:nvSpPr>
          <p:cNvPr id="56357" name="Text Box 37"/>
          <p:cNvSpPr txBox="1">
            <a:spLocks noChangeArrowheads="1"/>
          </p:cNvSpPr>
          <p:nvPr/>
        </p:nvSpPr>
        <p:spPr bwMode="auto">
          <a:xfrm>
            <a:off x="3048000" y="3810000"/>
            <a:ext cx="12831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Methyl Red</a:t>
            </a:r>
          </a:p>
        </p:txBody>
      </p:sp>
      <p:sp>
        <p:nvSpPr>
          <p:cNvPr id="56358" name="Text Box 38"/>
          <p:cNvSpPr txBox="1">
            <a:spLocks noChangeArrowheads="1"/>
          </p:cNvSpPr>
          <p:nvPr/>
        </p:nvSpPr>
        <p:spPr bwMode="auto">
          <a:xfrm>
            <a:off x="3048001" y="4419600"/>
            <a:ext cx="11260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Orange IV</a:t>
            </a:r>
          </a:p>
        </p:txBody>
      </p:sp>
      <p:sp>
        <p:nvSpPr>
          <p:cNvPr id="56359" name="Line 39"/>
          <p:cNvSpPr>
            <a:spLocks noChangeShapeType="1"/>
          </p:cNvSpPr>
          <p:nvPr/>
        </p:nvSpPr>
        <p:spPr bwMode="auto">
          <a:xfrm>
            <a:off x="7696200" y="3048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60" name="Line 40"/>
          <p:cNvSpPr>
            <a:spLocks noChangeShapeType="1"/>
          </p:cNvSpPr>
          <p:nvPr/>
        </p:nvSpPr>
        <p:spPr bwMode="auto">
          <a:xfrm>
            <a:off x="8458200" y="3048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61" name="Line 41"/>
          <p:cNvSpPr>
            <a:spLocks noChangeShapeType="1"/>
          </p:cNvSpPr>
          <p:nvPr/>
        </p:nvSpPr>
        <p:spPr bwMode="auto">
          <a:xfrm>
            <a:off x="6553200" y="36576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62" name="Line 42"/>
          <p:cNvSpPr>
            <a:spLocks noChangeShapeType="1"/>
          </p:cNvSpPr>
          <p:nvPr/>
        </p:nvSpPr>
        <p:spPr bwMode="auto">
          <a:xfrm>
            <a:off x="7315200" y="3657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63" name="Line 43"/>
          <p:cNvSpPr>
            <a:spLocks noChangeShapeType="1"/>
          </p:cNvSpPr>
          <p:nvPr/>
        </p:nvSpPr>
        <p:spPr bwMode="auto">
          <a:xfrm>
            <a:off x="5791200" y="4267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6364" name="Text Box 44"/>
          <p:cNvSpPr txBox="1">
            <a:spLocks noChangeArrowheads="1"/>
          </p:cNvSpPr>
          <p:nvPr/>
        </p:nvSpPr>
        <p:spPr bwMode="auto">
          <a:xfrm>
            <a:off x="5791201" y="3195639"/>
            <a:ext cx="8595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Colorless</a:t>
            </a:r>
          </a:p>
        </p:txBody>
      </p:sp>
      <p:sp>
        <p:nvSpPr>
          <p:cNvPr id="56365" name="Text Box 45"/>
          <p:cNvSpPr txBox="1">
            <a:spLocks noChangeArrowheads="1"/>
          </p:cNvSpPr>
          <p:nvPr/>
        </p:nvSpPr>
        <p:spPr bwMode="auto">
          <a:xfrm>
            <a:off x="7797801" y="3195639"/>
            <a:ext cx="5084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Pink</a:t>
            </a:r>
          </a:p>
        </p:txBody>
      </p:sp>
      <p:sp>
        <p:nvSpPr>
          <p:cNvPr id="56366" name="Text Box 46"/>
          <p:cNvSpPr txBox="1">
            <a:spLocks noChangeArrowheads="1"/>
          </p:cNvSpPr>
          <p:nvPr/>
        </p:nvSpPr>
        <p:spPr bwMode="auto">
          <a:xfrm>
            <a:off x="8853489" y="3195639"/>
            <a:ext cx="468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Red</a:t>
            </a:r>
          </a:p>
        </p:txBody>
      </p:sp>
      <p:sp>
        <p:nvSpPr>
          <p:cNvPr id="56367" name="Text Box 47"/>
          <p:cNvSpPr txBox="1">
            <a:spLocks noChangeArrowheads="1"/>
          </p:cNvSpPr>
          <p:nvPr/>
        </p:nvSpPr>
        <p:spPr bwMode="auto">
          <a:xfrm>
            <a:off x="5537201" y="3819526"/>
            <a:ext cx="4689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Red</a:t>
            </a:r>
          </a:p>
        </p:txBody>
      </p:sp>
      <p:sp>
        <p:nvSpPr>
          <p:cNvPr id="56368" name="Text Box 48"/>
          <p:cNvSpPr txBox="1">
            <a:spLocks noChangeArrowheads="1"/>
          </p:cNvSpPr>
          <p:nvPr/>
        </p:nvSpPr>
        <p:spPr bwMode="auto">
          <a:xfrm>
            <a:off x="6532563" y="3819526"/>
            <a:ext cx="7237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Orange</a:t>
            </a:r>
          </a:p>
        </p:txBody>
      </p:sp>
      <p:sp>
        <p:nvSpPr>
          <p:cNvPr id="56369" name="Text Box 49"/>
          <p:cNvSpPr txBox="1">
            <a:spLocks noChangeArrowheads="1"/>
          </p:cNvSpPr>
          <p:nvPr/>
        </p:nvSpPr>
        <p:spPr bwMode="auto">
          <a:xfrm>
            <a:off x="8001000" y="3819526"/>
            <a:ext cx="6717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Yellow</a:t>
            </a:r>
          </a:p>
        </p:txBody>
      </p:sp>
      <p:sp>
        <p:nvSpPr>
          <p:cNvPr id="56370" name="Text Box 50"/>
          <p:cNvSpPr txBox="1">
            <a:spLocks noChangeArrowheads="1"/>
          </p:cNvSpPr>
          <p:nvPr/>
        </p:nvSpPr>
        <p:spPr bwMode="auto">
          <a:xfrm>
            <a:off x="4986338" y="4429126"/>
            <a:ext cx="7237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Orange</a:t>
            </a:r>
          </a:p>
        </p:txBody>
      </p:sp>
      <p:sp>
        <p:nvSpPr>
          <p:cNvPr id="56371" name="Text Box 51"/>
          <p:cNvSpPr txBox="1">
            <a:spLocks noChangeArrowheads="1"/>
          </p:cNvSpPr>
          <p:nvPr/>
        </p:nvSpPr>
        <p:spPr bwMode="auto">
          <a:xfrm>
            <a:off x="5813425" y="4429126"/>
            <a:ext cx="6274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Peach</a:t>
            </a:r>
          </a:p>
        </p:txBody>
      </p:sp>
      <p:sp>
        <p:nvSpPr>
          <p:cNvPr id="56372" name="Text Box 52"/>
          <p:cNvSpPr txBox="1">
            <a:spLocks noChangeArrowheads="1"/>
          </p:cNvSpPr>
          <p:nvPr/>
        </p:nvSpPr>
        <p:spPr bwMode="auto">
          <a:xfrm>
            <a:off x="7600950" y="4429126"/>
            <a:ext cx="6717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t>Yellow</a:t>
            </a:r>
          </a:p>
        </p:txBody>
      </p:sp>
    </p:spTree>
    <p:extLst>
      <p:ext uri="{BB962C8B-B14F-4D97-AF65-F5344CB8AC3E}">
        <p14:creationId xmlns:p14="http://schemas.microsoft.com/office/powerpoint/2010/main" val="3999511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Indicator Colors in Titration</a:t>
            </a:r>
          </a:p>
        </p:txBody>
      </p:sp>
      <p:pic>
        <p:nvPicPr>
          <p:cNvPr id="57347" name="Picture 3" descr="bar3"/>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3185" t="38297" r="15732" b="34161"/>
          <a:stretch>
            <a:fillRect/>
          </a:stretch>
        </p:blipFill>
        <p:spPr bwMode="auto">
          <a:xfrm>
            <a:off x="1524000" y="4552950"/>
            <a:ext cx="4770438"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bar3"/>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3185" t="3548" r="15732" b="61209"/>
          <a:stretch>
            <a:fillRect/>
          </a:stretch>
        </p:blipFill>
        <p:spPr bwMode="auto">
          <a:xfrm>
            <a:off x="1576389" y="1254126"/>
            <a:ext cx="4770437" cy="2949575"/>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bar3"/>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4695" t="65269" r="15732" b="7303"/>
          <a:stretch>
            <a:fillRect/>
          </a:stretch>
        </p:blipFill>
        <p:spPr bwMode="auto">
          <a:xfrm>
            <a:off x="6356350" y="3027364"/>
            <a:ext cx="4681538"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2752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304800"/>
            <a:ext cx="7772400" cy="1143000"/>
          </a:xfrm>
        </p:spPr>
        <p:txBody>
          <a:bodyPr/>
          <a:lstStyle/>
          <a:p>
            <a:r>
              <a:rPr lang="en-US"/>
              <a:t>Common pH Indicators</a:t>
            </a:r>
          </a:p>
        </p:txBody>
      </p:sp>
      <p:pic>
        <p:nvPicPr>
          <p:cNvPr id="58371" name="Picture 3" descr="Zumdahl16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219201"/>
            <a:ext cx="7162800" cy="5357813"/>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p:cNvSpPr>
            <a:spLocks noChangeArrowheads="1"/>
          </p:cNvSpPr>
          <p:nvPr/>
        </p:nvSpPr>
        <p:spPr bwMode="auto">
          <a:xfrm>
            <a:off x="1600200" y="6567488"/>
            <a:ext cx="29049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Zumdahl, Zumdahl, DeCoste, </a:t>
            </a:r>
            <a:r>
              <a:rPr lang="en-US" sz="800" u="sng"/>
              <a:t>World of Chemistry</a:t>
            </a:r>
            <a:r>
              <a:rPr lang="en-US" sz="800"/>
              <a:t> </a:t>
            </a:r>
            <a:r>
              <a:rPr lang="en-US" sz="800">
                <a:latin typeface="Symbol" panose="05050102010706020507" pitchFamily="18" charset="2"/>
              </a:rPr>
              <a:t> </a:t>
            </a:r>
            <a:r>
              <a:rPr lang="en-US" sz="800"/>
              <a:t>2002, page 520</a:t>
            </a:r>
          </a:p>
        </p:txBody>
      </p:sp>
      <p:sp>
        <p:nvSpPr>
          <p:cNvPr id="58373" name="AutoShape 5">
            <a:hlinkClick r:id="rId4"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Tree>
    <p:extLst>
      <p:ext uri="{BB962C8B-B14F-4D97-AF65-F5344CB8AC3E}">
        <p14:creationId xmlns:p14="http://schemas.microsoft.com/office/powerpoint/2010/main" val="2228694762"/>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10%"/>
          <p:cNvSpPr>
            <a:spLocks noChangeArrowheads="1"/>
          </p:cNvSpPr>
          <p:nvPr/>
        </p:nvSpPr>
        <p:spPr bwMode="auto">
          <a:xfrm>
            <a:off x="4267200" y="5943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19" name="Rectangle 3"/>
          <p:cNvSpPr>
            <a:spLocks noChangeArrowheads="1"/>
          </p:cNvSpPr>
          <p:nvPr/>
        </p:nvSpPr>
        <p:spPr bwMode="auto">
          <a:xfrm>
            <a:off x="4267200" y="5943600"/>
            <a:ext cx="54864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0" name="Rectangle 4"/>
          <p:cNvSpPr>
            <a:spLocks noGrp="1" noChangeArrowheads="1"/>
          </p:cNvSpPr>
          <p:nvPr>
            <p:ph type="title"/>
          </p:nvPr>
        </p:nvSpPr>
        <p:spPr>
          <a:xfrm>
            <a:off x="1831975" y="381000"/>
            <a:ext cx="7772400" cy="685800"/>
          </a:xfrm>
        </p:spPr>
        <p:txBody>
          <a:bodyPr>
            <a:normAutofit fontScale="90000"/>
          </a:bodyPr>
          <a:lstStyle/>
          <a:p>
            <a:r>
              <a:rPr lang="en-US"/>
              <a:t>Edible Acid-Base Indicators</a:t>
            </a:r>
          </a:p>
        </p:txBody>
      </p:sp>
      <p:sp>
        <p:nvSpPr>
          <p:cNvPr id="60421" name="Line 5"/>
          <p:cNvSpPr>
            <a:spLocks noChangeShapeType="1"/>
          </p:cNvSpPr>
          <p:nvPr/>
        </p:nvSpPr>
        <p:spPr bwMode="auto">
          <a:xfrm>
            <a:off x="2286000" y="1371600"/>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422" name="Text Box 6"/>
          <p:cNvSpPr txBox="1">
            <a:spLocks noChangeArrowheads="1"/>
          </p:cNvSpPr>
          <p:nvPr/>
        </p:nvSpPr>
        <p:spPr bwMode="auto">
          <a:xfrm>
            <a:off x="2346326" y="1066801"/>
            <a:ext cx="31101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COLOR CHANGES AS A FUNCTION OF pH</a:t>
            </a:r>
          </a:p>
        </p:txBody>
      </p:sp>
      <p:sp>
        <p:nvSpPr>
          <p:cNvPr id="60423" name="Text Box 7"/>
          <p:cNvSpPr txBox="1">
            <a:spLocks noChangeArrowheads="1"/>
          </p:cNvSpPr>
          <p:nvPr/>
        </p:nvSpPr>
        <p:spPr bwMode="auto">
          <a:xfrm>
            <a:off x="2362201" y="1447800"/>
            <a:ext cx="77517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    </a:t>
            </a:r>
            <a:r>
              <a:rPr lang="en-US" sz="1200" u="sng"/>
              <a:t>INDICATOR</a:t>
            </a:r>
            <a:r>
              <a:rPr lang="en-US" sz="1200"/>
              <a:t>          pH    2          3          4          5          6          7          8          9          10          11           12</a:t>
            </a:r>
            <a:endParaRPr lang="en-US" sz="1200" u="sng"/>
          </a:p>
          <a:p>
            <a:endParaRPr lang="en-US" sz="1200" u="sng"/>
          </a:p>
          <a:p>
            <a:endParaRPr lang="en-US" sz="1000" b="1"/>
          </a:p>
          <a:p>
            <a:r>
              <a:rPr lang="en-US" sz="1000" b="1"/>
              <a:t>     RED APPLE SKIN</a:t>
            </a:r>
          </a:p>
          <a:p>
            <a:endParaRPr lang="en-US" sz="1000" b="1"/>
          </a:p>
          <a:p>
            <a:r>
              <a:rPr lang="en-US" sz="1000" b="1"/>
              <a:t>     BEETS</a:t>
            </a:r>
          </a:p>
          <a:p>
            <a:endParaRPr lang="en-US" sz="1000" b="1"/>
          </a:p>
          <a:p>
            <a:r>
              <a:rPr lang="en-US" sz="1000" b="1"/>
              <a:t>     BLUEBERRIES</a:t>
            </a:r>
          </a:p>
          <a:p>
            <a:endParaRPr lang="en-US" sz="1000" b="1"/>
          </a:p>
          <a:p>
            <a:r>
              <a:rPr lang="en-US" sz="1000" b="1"/>
              <a:t>     RED CABBAGE</a:t>
            </a:r>
          </a:p>
          <a:p>
            <a:endParaRPr lang="en-US" sz="1000" b="1"/>
          </a:p>
          <a:p>
            <a:r>
              <a:rPr lang="en-US" sz="1000" b="1"/>
              <a:t>     CHERRIES</a:t>
            </a:r>
          </a:p>
          <a:p>
            <a:endParaRPr lang="en-US" sz="1000" b="1"/>
          </a:p>
          <a:p>
            <a:r>
              <a:rPr lang="en-US" sz="1000" b="1"/>
              <a:t>     GRAPE JUICE</a:t>
            </a:r>
          </a:p>
          <a:p>
            <a:endParaRPr lang="en-US" sz="1000" b="1"/>
          </a:p>
          <a:p>
            <a:r>
              <a:rPr lang="en-US" sz="1000" b="1"/>
              <a:t>     RED ONION</a:t>
            </a:r>
          </a:p>
          <a:p>
            <a:endParaRPr lang="en-US" sz="1000" b="1"/>
          </a:p>
          <a:p>
            <a:r>
              <a:rPr lang="en-US" sz="1000" b="1"/>
              <a:t>     YELLOW ONION</a:t>
            </a:r>
          </a:p>
          <a:p>
            <a:endParaRPr lang="en-US" sz="1000" b="1"/>
          </a:p>
          <a:p>
            <a:r>
              <a:rPr lang="en-US" sz="1000" b="1"/>
              <a:t>     PEACH SKIN</a:t>
            </a:r>
          </a:p>
          <a:p>
            <a:endParaRPr lang="en-US" sz="1000" b="1"/>
          </a:p>
          <a:p>
            <a:r>
              <a:rPr lang="en-US" sz="1000" b="1"/>
              <a:t>     PEAR SKIN</a:t>
            </a:r>
          </a:p>
          <a:p>
            <a:endParaRPr lang="en-US" sz="1000" b="1"/>
          </a:p>
          <a:p>
            <a:r>
              <a:rPr lang="en-US" sz="1000" b="1"/>
              <a:t>     PLUM SKIN</a:t>
            </a:r>
          </a:p>
          <a:p>
            <a:endParaRPr lang="en-US" sz="1000" b="1"/>
          </a:p>
          <a:p>
            <a:r>
              <a:rPr lang="en-US" sz="1000" b="1"/>
              <a:t>     RADISH SKIN</a:t>
            </a:r>
          </a:p>
          <a:p>
            <a:endParaRPr lang="en-US" sz="1000" b="1"/>
          </a:p>
          <a:p>
            <a:r>
              <a:rPr lang="en-US" sz="1000" b="1"/>
              <a:t>     RHUBARB SKIN</a:t>
            </a:r>
          </a:p>
          <a:p>
            <a:endParaRPr lang="en-US" sz="1000" b="1"/>
          </a:p>
          <a:p>
            <a:r>
              <a:rPr lang="en-US" sz="1000" b="1"/>
              <a:t>     TOMATO</a:t>
            </a:r>
          </a:p>
          <a:p>
            <a:endParaRPr lang="en-US" sz="1000" b="1"/>
          </a:p>
          <a:p>
            <a:r>
              <a:rPr lang="en-US" sz="1000" b="1"/>
              <a:t>     TURNIP SKIN</a:t>
            </a:r>
          </a:p>
        </p:txBody>
      </p:sp>
      <p:sp>
        <p:nvSpPr>
          <p:cNvPr id="60424" name="Rectangle 8" descr="10%"/>
          <p:cNvSpPr>
            <a:spLocks noChangeArrowheads="1"/>
          </p:cNvSpPr>
          <p:nvPr/>
        </p:nvSpPr>
        <p:spPr bwMode="auto">
          <a:xfrm>
            <a:off x="4267200" y="1981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5" name="Rectangle 9" descr="10%"/>
          <p:cNvSpPr>
            <a:spLocks noChangeArrowheads="1"/>
          </p:cNvSpPr>
          <p:nvPr/>
        </p:nvSpPr>
        <p:spPr bwMode="auto">
          <a:xfrm>
            <a:off x="4267200" y="2286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6" name="Rectangle 10" descr="10%"/>
          <p:cNvSpPr>
            <a:spLocks noChangeArrowheads="1"/>
          </p:cNvSpPr>
          <p:nvPr/>
        </p:nvSpPr>
        <p:spPr bwMode="auto">
          <a:xfrm>
            <a:off x="4267200" y="2590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7" name="Rectangle 11" descr="10%"/>
          <p:cNvSpPr>
            <a:spLocks noChangeArrowheads="1"/>
          </p:cNvSpPr>
          <p:nvPr/>
        </p:nvSpPr>
        <p:spPr bwMode="auto">
          <a:xfrm>
            <a:off x="4267200" y="2895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8" name="Rectangle 12" descr="10%"/>
          <p:cNvSpPr>
            <a:spLocks noChangeArrowheads="1"/>
          </p:cNvSpPr>
          <p:nvPr/>
        </p:nvSpPr>
        <p:spPr bwMode="auto">
          <a:xfrm>
            <a:off x="4267200" y="3200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29" name="Rectangle 13" descr="10%"/>
          <p:cNvSpPr>
            <a:spLocks noChangeArrowheads="1"/>
          </p:cNvSpPr>
          <p:nvPr/>
        </p:nvSpPr>
        <p:spPr bwMode="auto">
          <a:xfrm>
            <a:off x="4267200" y="3505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0" name="Rectangle 14" descr="10%"/>
          <p:cNvSpPr>
            <a:spLocks noChangeArrowheads="1"/>
          </p:cNvSpPr>
          <p:nvPr/>
        </p:nvSpPr>
        <p:spPr bwMode="auto">
          <a:xfrm>
            <a:off x="4267200" y="3810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1" name="Rectangle 15" descr="10%"/>
          <p:cNvSpPr>
            <a:spLocks noChangeArrowheads="1"/>
          </p:cNvSpPr>
          <p:nvPr/>
        </p:nvSpPr>
        <p:spPr bwMode="auto">
          <a:xfrm>
            <a:off x="4267200" y="4114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2" name="Rectangle 16" descr="10%"/>
          <p:cNvSpPr>
            <a:spLocks noChangeArrowheads="1"/>
          </p:cNvSpPr>
          <p:nvPr/>
        </p:nvSpPr>
        <p:spPr bwMode="auto">
          <a:xfrm>
            <a:off x="4267200" y="44196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3" name="Rectangle 17" descr="10%"/>
          <p:cNvSpPr>
            <a:spLocks noChangeArrowheads="1"/>
          </p:cNvSpPr>
          <p:nvPr/>
        </p:nvSpPr>
        <p:spPr bwMode="auto">
          <a:xfrm>
            <a:off x="4267200" y="4724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4" name="Rectangle 18" descr="10%"/>
          <p:cNvSpPr>
            <a:spLocks noChangeArrowheads="1"/>
          </p:cNvSpPr>
          <p:nvPr/>
        </p:nvSpPr>
        <p:spPr bwMode="auto">
          <a:xfrm>
            <a:off x="4267200" y="50292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5" name="Rectangle 19" descr="10%"/>
          <p:cNvSpPr>
            <a:spLocks noChangeArrowheads="1"/>
          </p:cNvSpPr>
          <p:nvPr/>
        </p:nvSpPr>
        <p:spPr bwMode="auto">
          <a:xfrm>
            <a:off x="4267200" y="53340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6" name="Rectangle 20" descr="10%"/>
          <p:cNvSpPr>
            <a:spLocks noChangeArrowheads="1"/>
          </p:cNvSpPr>
          <p:nvPr/>
        </p:nvSpPr>
        <p:spPr bwMode="auto">
          <a:xfrm>
            <a:off x="4267200" y="56388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7" name="Rectangle 21" descr="10%"/>
          <p:cNvSpPr>
            <a:spLocks noChangeArrowheads="1"/>
          </p:cNvSpPr>
          <p:nvPr/>
        </p:nvSpPr>
        <p:spPr bwMode="auto">
          <a:xfrm>
            <a:off x="4267200" y="5943600"/>
            <a:ext cx="5486400" cy="228600"/>
          </a:xfrm>
          <a:prstGeom prst="rect">
            <a:avLst/>
          </a:prstGeom>
          <a:pattFill prst="pct1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8" name="Rectangle 22"/>
          <p:cNvSpPr>
            <a:spLocks noChangeArrowheads="1"/>
          </p:cNvSpPr>
          <p:nvPr/>
        </p:nvSpPr>
        <p:spPr bwMode="auto">
          <a:xfrm>
            <a:off x="4267200" y="1981200"/>
            <a:ext cx="8382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39" name="Rectangle 23"/>
          <p:cNvSpPr>
            <a:spLocks noChangeArrowheads="1"/>
          </p:cNvSpPr>
          <p:nvPr/>
        </p:nvSpPr>
        <p:spPr bwMode="auto">
          <a:xfrm>
            <a:off x="5410200" y="1981200"/>
            <a:ext cx="9906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0" name="Rectangle 24"/>
          <p:cNvSpPr>
            <a:spLocks noChangeArrowheads="1"/>
          </p:cNvSpPr>
          <p:nvPr/>
        </p:nvSpPr>
        <p:spPr bwMode="auto">
          <a:xfrm>
            <a:off x="6629400" y="1981200"/>
            <a:ext cx="3124200" cy="228600"/>
          </a:xfrm>
          <a:prstGeom prst="rect">
            <a:avLst/>
          </a:prstGeom>
          <a:solidFill>
            <a:srgbClr val="E3F49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1" name="Rectangle 25"/>
          <p:cNvSpPr>
            <a:spLocks noChangeArrowheads="1"/>
          </p:cNvSpPr>
          <p:nvPr/>
        </p:nvSpPr>
        <p:spPr bwMode="auto">
          <a:xfrm>
            <a:off x="4267200" y="2286000"/>
            <a:ext cx="20574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2" name="Rectangle 26"/>
          <p:cNvSpPr>
            <a:spLocks noChangeArrowheads="1"/>
          </p:cNvSpPr>
          <p:nvPr/>
        </p:nvSpPr>
        <p:spPr bwMode="auto">
          <a:xfrm>
            <a:off x="6858000" y="2286000"/>
            <a:ext cx="22860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3" name="Rectangle 27"/>
          <p:cNvSpPr>
            <a:spLocks noChangeArrowheads="1"/>
          </p:cNvSpPr>
          <p:nvPr/>
        </p:nvSpPr>
        <p:spPr bwMode="auto">
          <a:xfrm>
            <a:off x="4267200" y="2590800"/>
            <a:ext cx="7620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4" name="Rectangle 28"/>
          <p:cNvSpPr>
            <a:spLocks noChangeArrowheads="1"/>
          </p:cNvSpPr>
          <p:nvPr/>
        </p:nvSpPr>
        <p:spPr bwMode="auto">
          <a:xfrm>
            <a:off x="5334000" y="2590800"/>
            <a:ext cx="6096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5" name="Rectangle 29"/>
          <p:cNvSpPr>
            <a:spLocks noChangeArrowheads="1"/>
          </p:cNvSpPr>
          <p:nvPr/>
        </p:nvSpPr>
        <p:spPr bwMode="auto">
          <a:xfrm>
            <a:off x="6400800" y="2590800"/>
            <a:ext cx="33528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6" name="Rectangle 30"/>
          <p:cNvSpPr>
            <a:spLocks noChangeArrowheads="1"/>
          </p:cNvSpPr>
          <p:nvPr/>
        </p:nvSpPr>
        <p:spPr bwMode="auto">
          <a:xfrm>
            <a:off x="9525000" y="2286000"/>
            <a:ext cx="2286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7" name="Rectangle 31"/>
          <p:cNvSpPr>
            <a:spLocks noChangeArrowheads="1"/>
          </p:cNvSpPr>
          <p:nvPr/>
        </p:nvSpPr>
        <p:spPr bwMode="auto">
          <a:xfrm>
            <a:off x="4267200" y="2895600"/>
            <a:ext cx="533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8" name="Rectangle 32"/>
          <p:cNvSpPr>
            <a:spLocks noChangeArrowheads="1"/>
          </p:cNvSpPr>
          <p:nvPr/>
        </p:nvSpPr>
        <p:spPr bwMode="auto">
          <a:xfrm>
            <a:off x="5105400" y="2895600"/>
            <a:ext cx="3048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49" name="Rectangle 33"/>
          <p:cNvSpPr>
            <a:spLocks noChangeArrowheads="1"/>
          </p:cNvSpPr>
          <p:nvPr/>
        </p:nvSpPr>
        <p:spPr bwMode="auto">
          <a:xfrm>
            <a:off x="5562600" y="2895600"/>
            <a:ext cx="5334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0" name="Rectangle 34"/>
          <p:cNvSpPr>
            <a:spLocks noChangeArrowheads="1"/>
          </p:cNvSpPr>
          <p:nvPr/>
        </p:nvSpPr>
        <p:spPr bwMode="auto">
          <a:xfrm>
            <a:off x="6400800" y="2895600"/>
            <a:ext cx="4572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1" name="Rectangle 35"/>
          <p:cNvSpPr>
            <a:spLocks noChangeArrowheads="1"/>
          </p:cNvSpPr>
          <p:nvPr/>
        </p:nvSpPr>
        <p:spPr bwMode="auto">
          <a:xfrm>
            <a:off x="7467600" y="2895600"/>
            <a:ext cx="22860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2" name="Rectangle 36"/>
          <p:cNvSpPr>
            <a:spLocks noChangeArrowheads="1"/>
          </p:cNvSpPr>
          <p:nvPr/>
        </p:nvSpPr>
        <p:spPr bwMode="auto">
          <a:xfrm>
            <a:off x="4267200" y="3200400"/>
            <a:ext cx="533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3" name="Rectangle 37"/>
          <p:cNvSpPr>
            <a:spLocks noChangeArrowheads="1"/>
          </p:cNvSpPr>
          <p:nvPr/>
        </p:nvSpPr>
        <p:spPr bwMode="auto">
          <a:xfrm>
            <a:off x="5257800" y="3200400"/>
            <a:ext cx="6858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4" name="Rectangle 38"/>
          <p:cNvSpPr>
            <a:spLocks noChangeArrowheads="1"/>
          </p:cNvSpPr>
          <p:nvPr/>
        </p:nvSpPr>
        <p:spPr bwMode="auto">
          <a:xfrm>
            <a:off x="6629400" y="3200400"/>
            <a:ext cx="4572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5" name="Rectangle 39"/>
          <p:cNvSpPr>
            <a:spLocks noChangeArrowheads="1"/>
          </p:cNvSpPr>
          <p:nvPr/>
        </p:nvSpPr>
        <p:spPr bwMode="auto">
          <a:xfrm>
            <a:off x="7620000" y="3200400"/>
            <a:ext cx="2133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6" name="Rectangle 40"/>
          <p:cNvSpPr>
            <a:spLocks noChangeArrowheads="1"/>
          </p:cNvSpPr>
          <p:nvPr/>
        </p:nvSpPr>
        <p:spPr bwMode="auto">
          <a:xfrm>
            <a:off x="4267200" y="3505200"/>
            <a:ext cx="12954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7" name="Rectangle 41"/>
          <p:cNvSpPr>
            <a:spLocks noChangeArrowheads="1"/>
          </p:cNvSpPr>
          <p:nvPr/>
        </p:nvSpPr>
        <p:spPr bwMode="auto">
          <a:xfrm>
            <a:off x="6629400" y="3505200"/>
            <a:ext cx="31242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8" name="Rectangle 42"/>
          <p:cNvSpPr>
            <a:spLocks noChangeArrowheads="1"/>
          </p:cNvSpPr>
          <p:nvPr/>
        </p:nvSpPr>
        <p:spPr bwMode="auto">
          <a:xfrm>
            <a:off x="4267200" y="3810000"/>
            <a:ext cx="1295400" cy="228600"/>
          </a:xfrm>
          <a:prstGeom prst="rect">
            <a:avLst/>
          </a:prstGeom>
          <a:solidFill>
            <a:srgbClr val="FF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59" name="Rectangle 43"/>
          <p:cNvSpPr>
            <a:spLocks noChangeArrowheads="1"/>
          </p:cNvSpPr>
          <p:nvPr/>
        </p:nvSpPr>
        <p:spPr bwMode="auto">
          <a:xfrm>
            <a:off x="6629400" y="3810000"/>
            <a:ext cx="31242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0" name="Rectangle 44"/>
          <p:cNvSpPr>
            <a:spLocks noChangeArrowheads="1"/>
          </p:cNvSpPr>
          <p:nvPr/>
        </p:nvSpPr>
        <p:spPr bwMode="auto">
          <a:xfrm>
            <a:off x="5867400" y="3810000"/>
            <a:ext cx="228600" cy="228600"/>
          </a:xfrm>
          <a:prstGeom prst="rect">
            <a:avLst/>
          </a:prstGeom>
          <a:solidFill>
            <a:srgbClr val="F5F5F5">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1" name="Rectangle 45"/>
          <p:cNvSpPr>
            <a:spLocks noChangeArrowheads="1"/>
          </p:cNvSpPr>
          <p:nvPr/>
        </p:nvSpPr>
        <p:spPr bwMode="auto">
          <a:xfrm>
            <a:off x="4267200" y="4114800"/>
            <a:ext cx="2286000" cy="228600"/>
          </a:xfrm>
          <a:prstGeom prst="rect">
            <a:avLst/>
          </a:prstGeom>
          <a:solidFill>
            <a:srgbClr val="F5F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2" name="Rectangle 46"/>
          <p:cNvSpPr>
            <a:spLocks noChangeArrowheads="1"/>
          </p:cNvSpPr>
          <p:nvPr/>
        </p:nvSpPr>
        <p:spPr bwMode="auto">
          <a:xfrm>
            <a:off x="6705600" y="4114800"/>
            <a:ext cx="30480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3" name="Rectangle 47"/>
          <p:cNvSpPr>
            <a:spLocks noChangeArrowheads="1"/>
          </p:cNvSpPr>
          <p:nvPr/>
        </p:nvSpPr>
        <p:spPr bwMode="auto">
          <a:xfrm>
            <a:off x="4267200" y="4419600"/>
            <a:ext cx="609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4" name="Rectangle 48"/>
          <p:cNvSpPr>
            <a:spLocks noChangeArrowheads="1"/>
          </p:cNvSpPr>
          <p:nvPr/>
        </p:nvSpPr>
        <p:spPr bwMode="auto">
          <a:xfrm>
            <a:off x="5410200" y="4419600"/>
            <a:ext cx="3810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5" name="Rectangle 49"/>
          <p:cNvSpPr>
            <a:spLocks noChangeArrowheads="1"/>
          </p:cNvSpPr>
          <p:nvPr/>
        </p:nvSpPr>
        <p:spPr bwMode="auto">
          <a:xfrm>
            <a:off x="6324600" y="4419600"/>
            <a:ext cx="34290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6" name="Rectangle 50"/>
          <p:cNvSpPr>
            <a:spLocks noChangeArrowheads="1"/>
          </p:cNvSpPr>
          <p:nvPr/>
        </p:nvSpPr>
        <p:spPr bwMode="auto">
          <a:xfrm>
            <a:off x="4267200" y="4724400"/>
            <a:ext cx="1524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7" name="Rectangle 51"/>
          <p:cNvSpPr>
            <a:spLocks noChangeArrowheads="1"/>
          </p:cNvSpPr>
          <p:nvPr/>
        </p:nvSpPr>
        <p:spPr bwMode="auto">
          <a:xfrm>
            <a:off x="4876800" y="4724400"/>
            <a:ext cx="8382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8" name="Rectangle 52"/>
          <p:cNvSpPr>
            <a:spLocks noChangeArrowheads="1"/>
          </p:cNvSpPr>
          <p:nvPr/>
        </p:nvSpPr>
        <p:spPr bwMode="auto">
          <a:xfrm>
            <a:off x="6096000" y="4724400"/>
            <a:ext cx="3657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69" name="Rectangle 53"/>
          <p:cNvSpPr>
            <a:spLocks noChangeArrowheads="1"/>
          </p:cNvSpPr>
          <p:nvPr/>
        </p:nvSpPr>
        <p:spPr bwMode="auto">
          <a:xfrm>
            <a:off x="4267200" y="5029200"/>
            <a:ext cx="9906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0" name="Rectangle 54"/>
          <p:cNvSpPr>
            <a:spLocks noChangeArrowheads="1"/>
          </p:cNvSpPr>
          <p:nvPr/>
        </p:nvSpPr>
        <p:spPr bwMode="auto">
          <a:xfrm>
            <a:off x="5867400" y="5029200"/>
            <a:ext cx="6858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1" name="Rectangle 55"/>
          <p:cNvSpPr>
            <a:spLocks noChangeArrowheads="1"/>
          </p:cNvSpPr>
          <p:nvPr/>
        </p:nvSpPr>
        <p:spPr bwMode="auto">
          <a:xfrm>
            <a:off x="7162800" y="5029200"/>
            <a:ext cx="25908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2" name="Rectangle 56"/>
          <p:cNvSpPr>
            <a:spLocks noChangeArrowheads="1"/>
          </p:cNvSpPr>
          <p:nvPr/>
        </p:nvSpPr>
        <p:spPr bwMode="auto">
          <a:xfrm>
            <a:off x="4267200" y="5334000"/>
            <a:ext cx="1219200" cy="228600"/>
          </a:xfrm>
          <a:prstGeom prst="rect">
            <a:avLst/>
          </a:prstGeom>
          <a:solidFill>
            <a:srgbClr val="EE50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3" name="Rectangle 57"/>
          <p:cNvSpPr>
            <a:spLocks noChangeArrowheads="1"/>
          </p:cNvSpPr>
          <p:nvPr/>
        </p:nvSpPr>
        <p:spPr bwMode="auto">
          <a:xfrm>
            <a:off x="5638800" y="5334000"/>
            <a:ext cx="6858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4" name="Rectangle 58"/>
          <p:cNvSpPr>
            <a:spLocks noChangeArrowheads="1"/>
          </p:cNvSpPr>
          <p:nvPr/>
        </p:nvSpPr>
        <p:spPr bwMode="auto">
          <a:xfrm>
            <a:off x="6629400" y="5334000"/>
            <a:ext cx="15240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5" name="Rectangle 59"/>
          <p:cNvSpPr>
            <a:spLocks noChangeArrowheads="1"/>
          </p:cNvSpPr>
          <p:nvPr/>
        </p:nvSpPr>
        <p:spPr bwMode="auto">
          <a:xfrm>
            <a:off x="8763000" y="5334000"/>
            <a:ext cx="990600" cy="22860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6" name="Rectangle 60" descr="10%"/>
          <p:cNvSpPr>
            <a:spLocks noChangeArrowheads="1"/>
          </p:cNvSpPr>
          <p:nvPr/>
        </p:nvSpPr>
        <p:spPr bwMode="auto">
          <a:xfrm>
            <a:off x="4267200" y="6248400"/>
            <a:ext cx="5486400" cy="228600"/>
          </a:xfrm>
          <a:prstGeom prst="rect">
            <a:avLst/>
          </a:prstGeom>
          <a:pattFill prst="pct10">
            <a:fgClr>
              <a:schemeClr val="tx1"/>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7" name="Rectangle 61"/>
          <p:cNvSpPr>
            <a:spLocks noChangeArrowheads="1"/>
          </p:cNvSpPr>
          <p:nvPr/>
        </p:nvSpPr>
        <p:spPr bwMode="auto">
          <a:xfrm>
            <a:off x="4267200" y="5638800"/>
            <a:ext cx="3048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8" name="Rectangle 62"/>
          <p:cNvSpPr>
            <a:spLocks noChangeArrowheads="1"/>
          </p:cNvSpPr>
          <p:nvPr/>
        </p:nvSpPr>
        <p:spPr bwMode="auto">
          <a:xfrm>
            <a:off x="4876800" y="5638800"/>
            <a:ext cx="533400" cy="2286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79" name="Rectangle 63"/>
          <p:cNvSpPr>
            <a:spLocks noChangeArrowheads="1"/>
          </p:cNvSpPr>
          <p:nvPr/>
        </p:nvSpPr>
        <p:spPr bwMode="auto">
          <a:xfrm>
            <a:off x="5638800" y="5638800"/>
            <a:ext cx="1524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0" name="Rectangle 64"/>
          <p:cNvSpPr>
            <a:spLocks noChangeArrowheads="1"/>
          </p:cNvSpPr>
          <p:nvPr/>
        </p:nvSpPr>
        <p:spPr bwMode="auto">
          <a:xfrm>
            <a:off x="6248400" y="5638800"/>
            <a:ext cx="3810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1" name="Rectangle 65"/>
          <p:cNvSpPr>
            <a:spLocks noChangeArrowheads="1"/>
          </p:cNvSpPr>
          <p:nvPr/>
        </p:nvSpPr>
        <p:spPr bwMode="auto">
          <a:xfrm>
            <a:off x="7162800" y="5638800"/>
            <a:ext cx="2590800" cy="228600"/>
          </a:xfrm>
          <a:prstGeom prst="rect">
            <a:avLst/>
          </a:prstGeom>
          <a:solidFill>
            <a:srgbClr val="F0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2" name="Rectangle 66"/>
          <p:cNvSpPr>
            <a:spLocks noChangeArrowheads="1"/>
          </p:cNvSpPr>
          <p:nvPr/>
        </p:nvSpPr>
        <p:spPr bwMode="auto">
          <a:xfrm>
            <a:off x="4267200" y="5943600"/>
            <a:ext cx="2286000" cy="228600"/>
          </a:xfrm>
          <a:prstGeom prst="rect">
            <a:avLst/>
          </a:prstGeom>
          <a:solidFill>
            <a:srgbClr val="F5F5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3" name="Rectangle 67"/>
          <p:cNvSpPr>
            <a:spLocks noChangeArrowheads="1"/>
          </p:cNvSpPr>
          <p:nvPr/>
        </p:nvSpPr>
        <p:spPr bwMode="auto">
          <a:xfrm>
            <a:off x="6934200" y="5943600"/>
            <a:ext cx="6858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4" name="Rectangle 68"/>
          <p:cNvSpPr>
            <a:spLocks noChangeArrowheads="1"/>
          </p:cNvSpPr>
          <p:nvPr/>
        </p:nvSpPr>
        <p:spPr bwMode="auto">
          <a:xfrm>
            <a:off x="7924800" y="5943600"/>
            <a:ext cx="1828800" cy="228600"/>
          </a:xfrm>
          <a:prstGeom prst="rect">
            <a:avLst/>
          </a:prstGeom>
          <a:solidFill>
            <a:srgbClr val="ECB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5" name="Rectangle 69"/>
          <p:cNvSpPr>
            <a:spLocks noChangeArrowheads="1"/>
          </p:cNvSpPr>
          <p:nvPr/>
        </p:nvSpPr>
        <p:spPr bwMode="auto">
          <a:xfrm>
            <a:off x="4267200" y="6248400"/>
            <a:ext cx="457200" cy="228600"/>
          </a:xfrm>
          <a:prstGeom prst="rect">
            <a:avLst/>
          </a:prstGeom>
          <a:solidFill>
            <a:srgbClr val="FF535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6" name="Rectangle 70"/>
          <p:cNvSpPr>
            <a:spLocks noChangeArrowheads="1"/>
          </p:cNvSpPr>
          <p:nvPr/>
        </p:nvSpPr>
        <p:spPr bwMode="auto">
          <a:xfrm>
            <a:off x="5105400" y="6248400"/>
            <a:ext cx="685800" cy="228600"/>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7" name="Rectangle 71"/>
          <p:cNvSpPr>
            <a:spLocks noChangeArrowheads="1"/>
          </p:cNvSpPr>
          <p:nvPr/>
        </p:nvSpPr>
        <p:spPr bwMode="auto">
          <a:xfrm>
            <a:off x="6324600" y="6248400"/>
            <a:ext cx="228600" cy="228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8" name="Rectangle 72"/>
          <p:cNvSpPr>
            <a:spLocks noChangeArrowheads="1"/>
          </p:cNvSpPr>
          <p:nvPr/>
        </p:nvSpPr>
        <p:spPr bwMode="auto">
          <a:xfrm>
            <a:off x="6858000" y="6248400"/>
            <a:ext cx="228600" cy="228600"/>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89" name="Rectangle 73"/>
          <p:cNvSpPr>
            <a:spLocks noChangeArrowheads="1"/>
          </p:cNvSpPr>
          <p:nvPr/>
        </p:nvSpPr>
        <p:spPr bwMode="auto">
          <a:xfrm>
            <a:off x="7239000" y="6248400"/>
            <a:ext cx="2514600" cy="22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0490" name="Text Box 74"/>
          <p:cNvSpPr txBox="1">
            <a:spLocks noChangeArrowheads="1"/>
          </p:cNvSpPr>
          <p:nvPr/>
        </p:nvSpPr>
        <p:spPr bwMode="auto">
          <a:xfrm>
            <a:off x="9737725" y="281940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a:t>
            </a:r>
          </a:p>
        </p:txBody>
      </p:sp>
      <p:sp>
        <p:nvSpPr>
          <p:cNvPr id="60491" name="Text Box 75"/>
          <p:cNvSpPr txBox="1">
            <a:spLocks noChangeArrowheads="1"/>
          </p:cNvSpPr>
          <p:nvPr/>
        </p:nvSpPr>
        <p:spPr bwMode="auto">
          <a:xfrm>
            <a:off x="8610600" y="6400801"/>
            <a:ext cx="1811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a:t>
            </a:r>
            <a:r>
              <a:rPr lang="en-US" sz="1000"/>
              <a:t>YELLOW at pH 12 and above</a:t>
            </a:r>
            <a:endParaRPr lang="en-US" sz="2400"/>
          </a:p>
        </p:txBody>
      </p:sp>
      <p:sp>
        <p:nvSpPr>
          <p:cNvPr id="60492" name="AutoShape 76">
            <a:hlinkClick r:id="rId3"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60493" name="Picture 77" descr="REDCAB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6239" y="88901"/>
            <a:ext cx="1335087"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39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9138" y="5676900"/>
            <a:ext cx="8229600" cy="1143000"/>
          </a:xfrm>
        </p:spPr>
        <p:txBody>
          <a:bodyPr/>
          <a:lstStyle/>
          <a:p>
            <a:r>
              <a:rPr lang="en-US" sz="3600"/>
              <a:t>Red Cabbage Indicator</a:t>
            </a:r>
          </a:p>
        </p:txBody>
      </p:sp>
      <p:pic>
        <p:nvPicPr>
          <p:cNvPr id="62467" name="Picture 3" descr="16-13Figure_PHO"/>
          <p:cNvPicPr>
            <a:picLocks noChangeAspect="1" noChangeArrowheads="1"/>
          </p:cNvPicPr>
          <p:nvPr/>
        </p:nvPicPr>
        <p:blipFill>
          <a:blip r:embed="rId3">
            <a:extLst>
              <a:ext uri="{28A0092B-C50C-407E-A947-70E740481C1C}">
                <a14:useLocalDpi xmlns:a14="http://schemas.microsoft.com/office/drawing/2010/main" val="0"/>
              </a:ext>
            </a:extLst>
          </a:blip>
          <a:srcRect b="4408"/>
          <a:stretch>
            <a:fillRect/>
          </a:stretch>
        </p:blipFill>
        <p:spPr bwMode="auto">
          <a:xfrm>
            <a:off x="1833564" y="1127126"/>
            <a:ext cx="8524875" cy="4784725"/>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1600201" y="6554788"/>
            <a:ext cx="301556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a:t>Copyright © 2007 Pearson Benjamin Cummings.  All rights reserved.</a:t>
            </a:r>
            <a:endParaRPr lang="en-US"/>
          </a:p>
        </p:txBody>
      </p:sp>
      <p:pic>
        <p:nvPicPr>
          <p:cNvPr id="62469" name="Picture 5" descr="acids_15">
            <a:hlinkClick r:id="rId4" tooltip="Experiment with Acids and Bases"/>
          </p:cNvPr>
          <p:cNvPicPr>
            <a:picLocks noChangeAspect="1" noChangeArrowheads="1"/>
          </p:cNvPicPr>
          <p:nvPr/>
        </p:nvPicPr>
        <p:blipFill>
          <a:blip r:embed="rId5">
            <a:clrChange>
              <a:clrFrom>
                <a:srgbClr val="DCDCDC"/>
              </a:clrFrom>
              <a:clrTo>
                <a:srgbClr val="DCDCDC">
                  <a:alpha val="0"/>
                </a:srgbClr>
              </a:clrTo>
            </a:clrChange>
            <a:extLst>
              <a:ext uri="{28A0092B-C50C-407E-A947-70E740481C1C}">
                <a14:useLocalDpi xmlns:a14="http://schemas.microsoft.com/office/drawing/2010/main" val="0"/>
              </a:ext>
            </a:extLst>
          </a:blip>
          <a:srcRect t="16667" r="4630" b="32986"/>
          <a:stretch>
            <a:fillRect/>
          </a:stretch>
        </p:blipFill>
        <p:spPr bwMode="auto">
          <a:xfrm>
            <a:off x="4048125" y="177800"/>
            <a:ext cx="4059238"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80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76400" y="1371600"/>
            <a:ext cx="4343400" cy="1143000"/>
          </a:xfrm>
        </p:spPr>
        <p:txBody>
          <a:bodyPr>
            <a:normAutofit fontScale="90000"/>
          </a:bodyPr>
          <a:lstStyle/>
          <a:p>
            <a:r>
              <a:rPr lang="en-US"/>
              <a:t>Phenolphthalein Indicator</a:t>
            </a:r>
          </a:p>
        </p:txBody>
      </p:sp>
      <p:pic>
        <p:nvPicPr>
          <p:cNvPr id="64515" name="Picture 3" descr="phenolthalein indicator"/>
          <p:cNvPicPr>
            <a:picLocks noChangeAspect="1" noChangeArrowheads="1"/>
          </p:cNvPicPr>
          <p:nvPr/>
        </p:nvPicPr>
        <p:blipFill>
          <a:blip r:embed="rId3" cstate="print">
            <a:lum bright="4000" contrast="12000"/>
            <a:extLst>
              <a:ext uri="{28A0092B-C50C-407E-A947-70E740481C1C}">
                <a14:useLocalDpi xmlns:a14="http://schemas.microsoft.com/office/drawing/2010/main" val="0"/>
              </a:ext>
            </a:extLst>
          </a:blip>
          <a:srcRect/>
          <a:stretch>
            <a:fillRect/>
          </a:stretch>
        </p:blipFill>
        <p:spPr bwMode="auto">
          <a:xfrm>
            <a:off x="5943601" y="1"/>
            <a:ext cx="4297363" cy="6569075"/>
          </a:xfrm>
          <a:prstGeom prst="rect">
            <a:avLst/>
          </a:prstGeom>
          <a:noFill/>
          <a:extLst>
            <a:ext uri="{909E8E84-426E-40DD-AFC4-6F175D3DCCD1}">
              <a14:hiddenFill xmlns:a14="http://schemas.microsoft.com/office/drawing/2010/main">
                <a:solidFill>
                  <a:srgbClr val="FFFFFF"/>
                </a:solidFill>
              </a14:hiddenFill>
            </a:ext>
          </a:extLst>
        </p:spPr>
      </p:pic>
      <p:sp>
        <p:nvSpPr>
          <p:cNvPr id="64516" name="AutoShape 4">
            <a:hlinkClick r:id="rId4" action="ppaction://hlinksldjump" highlightClick="1"/>
          </p:cNvPr>
          <p:cNvSpPr>
            <a:spLocks noChangeArrowheads="1"/>
          </p:cNvSpPr>
          <p:nvPr/>
        </p:nvSpPr>
        <p:spPr bwMode="auto">
          <a:xfrm>
            <a:off x="1524000" y="6119814"/>
            <a:ext cx="609600" cy="357187"/>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4517" name="Text Box 5"/>
          <p:cNvSpPr txBox="1">
            <a:spLocks noChangeArrowheads="1"/>
          </p:cNvSpPr>
          <p:nvPr/>
        </p:nvSpPr>
        <p:spPr bwMode="auto">
          <a:xfrm>
            <a:off x="7467601" y="2743200"/>
            <a:ext cx="2129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Colorless = Acidic pH</a:t>
            </a:r>
          </a:p>
        </p:txBody>
      </p:sp>
      <p:sp>
        <p:nvSpPr>
          <p:cNvPr id="64518" name="Text Box 6"/>
          <p:cNvSpPr txBox="1">
            <a:spLocks noChangeArrowheads="1"/>
          </p:cNvSpPr>
          <p:nvPr/>
        </p:nvSpPr>
        <p:spPr bwMode="auto">
          <a:xfrm>
            <a:off x="7772400" y="61722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Pink = Basic pH</a:t>
            </a:r>
          </a:p>
        </p:txBody>
      </p:sp>
      <p:sp>
        <p:nvSpPr>
          <p:cNvPr id="64519" name="Freeform 7"/>
          <p:cNvSpPr>
            <a:spLocks/>
          </p:cNvSpPr>
          <p:nvPr/>
        </p:nvSpPr>
        <p:spPr bwMode="auto">
          <a:xfrm>
            <a:off x="9634539" y="354014"/>
            <a:ext cx="403225" cy="363537"/>
          </a:xfrm>
          <a:custGeom>
            <a:avLst/>
            <a:gdLst>
              <a:gd name="T0" fmla="*/ 70 w 254"/>
              <a:gd name="T1" fmla="*/ 0 h 229"/>
              <a:gd name="T2" fmla="*/ 31 w 254"/>
              <a:gd name="T3" fmla="*/ 190 h 229"/>
              <a:gd name="T4" fmla="*/ 254 w 254"/>
              <a:gd name="T5" fmla="*/ 229 h 229"/>
            </a:gdLst>
            <a:ahLst/>
            <a:cxnLst>
              <a:cxn ang="0">
                <a:pos x="T0" y="T1"/>
              </a:cxn>
              <a:cxn ang="0">
                <a:pos x="T2" y="T3"/>
              </a:cxn>
              <a:cxn ang="0">
                <a:pos x="T4" y="T5"/>
              </a:cxn>
            </a:cxnLst>
            <a:rect l="0" t="0" r="r" b="b"/>
            <a:pathLst>
              <a:path w="254" h="229">
                <a:moveTo>
                  <a:pt x="70" y="0"/>
                </a:moveTo>
                <a:cubicBezTo>
                  <a:pt x="35" y="76"/>
                  <a:pt x="0" y="152"/>
                  <a:pt x="31" y="190"/>
                </a:cubicBezTo>
                <a:cubicBezTo>
                  <a:pt x="62" y="228"/>
                  <a:pt x="158" y="228"/>
                  <a:pt x="254" y="229"/>
                </a:cubicBezTo>
              </a:path>
            </a:pathLst>
          </a:custGeom>
          <a:noFill/>
          <a:ln w="15875">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4520" name="Text Box 8"/>
          <p:cNvSpPr txBox="1">
            <a:spLocks noChangeArrowheads="1"/>
          </p:cNvSpPr>
          <p:nvPr/>
        </p:nvSpPr>
        <p:spPr bwMode="auto">
          <a:xfrm>
            <a:off x="10066338" y="503238"/>
            <a:ext cx="380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H</a:t>
            </a:r>
            <a:r>
              <a:rPr lang="en-US" sz="1600" baseline="30000"/>
              <a:t>+</a:t>
            </a:r>
          </a:p>
        </p:txBody>
      </p:sp>
    </p:spTree>
    <p:extLst>
      <p:ext uri="{BB962C8B-B14F-4D97-AF65-F5344CB8AC3E}">
        <p14:creationId xmlns:p14="http://schemas.microsoft.com/office/powerpoint/2010/main" val="359945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wipe(up)">
                                      <p:cBhvr>
                                        <p:cTn id="7" dur="500"/>
                                        <p:tgtEl>
                                          <p:spTgt spid="64519"/>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64520"/>
                                        </p:tgtEl>
                                        <p:attrNameLst>
                                          <p:attrName>style.visibility</p:attrName>
                                        </p:attrNameLst>
                                      </p:cBhvr>
                                      <p:to>
                                        <p:strVal val="visible"/>
                                      </p:to>
                                    </p:set>
                                    <p:anim calcmode="lin" valueType="num">
                                      <p:cBhvr>
                                        <p:cTn id="10" dur="500" fill="hold"/>
                                        <p:tgtEl>
                                          <p:spTgt spid="64520"/>
                                        </p:tgtEl>
                                        <p:attrNameLst>
                                          <p:attrName>ppt_w</p:attrName>
                                        </p:attrNameLst>
                                      </p:cBhvr>
                                      <p:tavLst>
                                        <p:tav tm="0">
                                          <p:val>
                                            <p:fltVal val="0"/>
                                          </p:val>
                                        </p:tav>
                                        <p:tav tm="100000">
                                          <p:val>
                                            <p:strVal val="#ppt_w"/>
                                          </p:val>
                                        </p:tav>
                                      </p:tavLst>
                                    </p:anim>
                                    <p:anim calcmode="lin" valueType="num">
                                      <p:cBhvr>
                                        <p:cTn id="11" dur="500" fill="hold"/>
                                        <p:tgtEl>
                                          <p:spTgt spid="64520"/>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xit" presetSubtype="0" fill="hold" grpId="1" nodeType="clickEffect">
                                  <p:stCondLst>
                                    <p:cond delay="0"/>
                                  </p:stCondLst>
                                  <p:childTnLst>
                                    <p:animEffect transition="out" filter="fade">
                                      <p:cBhvr>
                                        <p:cTn id="15" dur="1000"/>
                                        <p:tgtEl>
                                          <p:spTgt spid="64520"/>
                                        </p:tgtEl>
                                      </p:cBhvr>
                                    </p:animEffect>
                                    <p:anim calcmode="lin" valueType="num">
                                      <p:cBhvr>
                                        <p:cTn id="16" dur="1000"/>
                                        <p:tgtEl>
                                          <p:spTgt spid="64520"/>
                                        </p:tgtEl>
                                        <p:attrNameLst>
                                          <p:attrName>ppt_x</p:attrName>
                                        </p:attrNameLst>
                                      </p:cBhvr>
                                      <p:tavLst>
                                        <p:tav tm="0">
                                          <p:val>
                                            <p:strVal val="ppt_x"/>
                                          </p:val>
                                        </p:tav>
                                        <p:tav tm="100000">
                                          <p:val>
                                            <p:strVal val="ppt_x"/>
                                          </p:val>
                                        </p:tav>
                                      </p:tavLst>
                                    </p:anim>
                                    <p:anim calcmode="lin" valueType="num">
                                      <p:cBhvr>
                                        <p:cTn id="17" dur="100" decel="100000"/>
                                        <p:tgtEl>
                                          <p:spTgt spid="64520"/>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64520"/>
                                        </p:tgtEl>
                                        <p:attrNameLst>
                                          <p:attrName>ppt_y</p:attrName>
                                        </p:attrNameLst>
                                      </p:cBhvr>
                                      <p:tavLst>
                                        <p:tav tm="0">
                                          <p:val>
                                            <p:strVal val="ppt_y"/>
                                          </p:val>
                                        </p:tav>
                                        <p:tav tm="100000">
                                          <p:val>
                                            <p:strVal val="ppt_y+1"/>
                                          </p:val>
                                        </p:tav>
                                      </p:tavLst>
                                    </p:anim>
                                    <p:set>
                                      <p:cBhvr>
                                        <p:cTn id="19" dur="1" fill="hold">
                                          <p:stCondLst>
                                            <p:cond delay="999"/>
                                          </p:stCondLst>
                                        </p:cTn>
                                        <p:tgtEl>
                                          <p:spTgt spid="64520"/>
                                        </p:tgtEl>
                                        <p:attrNameLst>
                                          <p:attrName>style.visibility</p:attrName>
                                        </p:attrNameLst>
                                      </p:cBhvr>
                                      <p:to>
                                        <p:strVal val="hidden"/>
                                      </p:to>
                                    </p:set>
                                  </p:childTnLst>
                                </p:cTn>
                              </p:par>
                              <p:par>
                                <p:cTn id="20" presetID="37" presetClass="exit" presetSubtype="0" fill="hold" grpId="1" nodeType="withEffect">
                                  <p:stCondLst>
                                    <p:cond delay="0"/>
                                  </p:stCondLst>
                                  <p:childTnLst>
                                    <p:animEffect transition="out" filter="fade">
                                      <p:cBhvr>
                                        <p:cTn id="21" dur="1000"/>
                                        <p:tgtEl>
                                          <p:spTgt spid="64519"/>
                                        </p:tgtEl>
                                      </p:cBhvr>
                                    </p:animEffect>
                                    <p:anim calcmode="lin" valueType="num">
                                      <p:cBhvr>
                                        <p:cTn id="22" dur="1000"/>
                                        <p:tgtEl>
                                          <p:spTgt spid="64519"/>
                                        </p:tgtEl>
                                        <p:attrNameLst>
                                          <p:attrName>ppt_x</p:attrName>
                                        </p:attrNameLst>
                                      </p:cBhvr>
                                      <p:tavLst>
                                        <p:tav tm="0">
                                          <p:val>
                                            <p:strVal val="ppt_x"/>
                                          </p:val>
                                        </p:tav>
                                        <p:tav tm="100000">
                                          <p:val>
                                            <p:strVal val="ppt_x"/>
                                          </p:val>
                                        </p:tav>
                                      </p:tavLst>
                                    </p:anim>
                                    <p:anim calcmode="lin" valueType="num">
                                      <p:cBhvr>
                                        <p:cTn id="23" dur="100" decel="100000"/>
                                        <p:tgtEl>
                                          <p:spTgt spid="64519"/>
                                        </p:tgtEl>
                                        <p:attrNameLst>
                                          <p:attrName>ppt_y</p:attrName>
                                        </p:attrNameLst>
                                      </p:cBhvr>
                                      <p:tavLst>
                                        <p:tav tm="0">
                                          <p:val>
                                            <p:strVal val="ppt_y"/>
                                          </p:val>
                                        </p:tav>
                                        <p:tav tm="100000">
                                          <p:val>
                                            <p:strVal val="ppt_y-.03"/>
                                          </p:val>
                                        </p:tav>
                                      </p:tavLst>
                                    </p:anim>
                                    <p:anim calcmode="lin" valueType="num">
                                      <p:cBhvr>
                                        <p:cTn id="24" dur="900" accel="100000">
                                          <p:stCondLst>
                                            <p:cond delay="100"/>
                                          </p:stCondLst>
                                        </p:cTn>
                                        <p:tgtEl>
                                          <p:spTgt spid="64519"/>
                                        </p:tgtEl>
                                        <p:attrNameLst>
                                          <p:attrName>ppt_y</p:attrName>
                                        </p:attrNameLst>
                                      </p:cBhvr>
                                      <p:tavLst>
                                        <p:tav tm="0">
                                          <p:val>
                                            <p:strVal val="ppt_y"/>
                                          </p:val>
                                        </p:tav>
                                        <p:tav tm="100000">
                                          <p:val>
                                            <p:strVal val="ppt_y+1"/>
                                          </p:val>
                                        </p:tav>
                                      </p:tavLst>
                                    </p:anim>
                                    <p:set>
                                      <p:cBhvr>
                                        <p:cTn id="25" dur="1" fill="hold">
                                          <p:stCondLst>
                                            <p:cond delay="999"/>
                                          </p:stCondLst>
                                        </p:cTn>
                                        <p:tgtEl>
                                          <p:spTgt spid="645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19" grpId="1" animBg="1"/>
      <p:bldP spid="64520" grpId="0"/>
      <p:bldP spid="64520"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2187575" y="1176338"/>
            <a:ext cx="3658292" cy="3529060"/>
            <a:chOff x="3129" y="796"/>
            <a:chExt cx="2369" cy="2159"/>
          </a:xfrm>
        </p:grpSpPr>
        <p:sp>
          <p:nvSpPr>
            <p:cNvPr id="66563" name="AutoShape 3"/>
            <p:cNvSpPr>
              <a:spLocks noChangeArrowheads="1"/>
            </p:cNvSpPr>
            <p:nvPr/>
          </p:nvSpPr>
          <p:spPr bwMode="auto">
            <a:xfrm rot="-1827296">
              <a:off x="3483" y="101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64" name="AutoShape 4"/>
            <p:cNvSpPr>
              <a:spLocks noChangeArrowheads="1"/>
            </p:cNvSpPr>
            <p:nvPr/>
          </p:nvSpPr>
          <p:spPr bwMode="auto">
            <a:xfrm rot="-1827296">
              <a:off x="3483" y="1830"/>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65" name="AutoShape 5"/>
            <p:cNvSpPr>
              <a:spLocks noChangeArrowheads="1"/>
            </p:cNvSpPr>
            <p:nvPr/>
          </p:nvSpPr>
          <p:spPr bwMode="auto">
            <a:xfrm rot="-1827296">
              <a:off x="4537" y="1068"/>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66" name="Text Box 6"/>
            <p:cNvSpPr txBox="1">
              <a:spLocks noChangeArrowheads="1"/>
            </p:cNvSpPr>
            <p:nvPr/>
          </p:nvSpPr>
          <p:spPr bwMode="auto">
            <a:xfrm>
              <a:off x="3129" y="796"/>
              <a:ext cx="24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aseline="30000"/>
                <a:t>-</a:t>
              </a:r>
              <a:r>
                <a:rPr lang="en-US"/>
                <a:t>O</a:t>
              </a:r>
            </a:p>
          </p:txBody>
        </p:sp>
        <p:sp>
          <p:nvSpPr>
            <p:cNvPr id="66567" name="Oval 7"/>
            <p:cNvSpPr>
              <a:spLocks noChangeArrowheads="1"/>
            </p:cNvSpPr>
            <p:nvPr/>
          </p:nvSpPr>
          <p:spPr bwMode="auto">
            <a:xfrm>
              <a:off x="3588" y="1084"/>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68" name="Oval 8"/>
            <p:cNvSpPr>
              <a:spLocks noChangeArrowheads="1"/>
            </p:cNvSpPr>
            <p:nvPr/>
          </p:nvSpPr>
          <p:spPr bwMode="auto">
            <a:xfrm>
              <a:off x="3585" y="1897"/>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69" name="Line 9"/>
            <p:cNvSpPr>
              <a:spLocks noChangeShapeType="1"/>
            </p:cNvSpPr>
            <p:nvPr/>
          </p:nvSpPr>
          <p:spPr bwMode="auto">
            <a:xfrm flipV="1">
              <a:off x="4101" y="1775"/>
              <a:ext cx="172" cy="1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0" name="Line 10"/>
            <p:cNvSpPr>
              <a:spLocks noChangeShapeType="1"/>
            </p:cNvSpPr>
            <p:nvPr/>
          </p:nvSpPr>
          <p:spPr bwMode="auto">
            <a:xfrm>
              <a:off x="4100" y="2277"/>
              <a:ext cx="180" cy="1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1" name="Line 11"/>
            <p:cNvSpPr>
              <a:spLocks noChangeShapeType="1"/>
            </p:cNvSpPr>
            <p:nvPr/>
          </p:nvSpPr>
          <p:spPr bwMode="auto">
            <a:xfrm>
              <a:off x="4101" y="1466"/>
              <a:ext cx="179"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2" name="Line 12"/>
            <p:cNvSpPr>
              <a:spLocks noChangeShapeType="1"/>
            </p:cNvSpPr>
            <p:nvPr/>
          </p:nvSpPr>
          <p:spPr bwMode="auto">
            <a:xfrm flipH="1" flipV="1">
              <a:off x="3344" y="957"/>
              <a:ext cx="178" cy="18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3" name="Line 13"/>
            <p:cNvSpPr>
              <a:spLocks noChangeShapeType="1"/>
            </p:cNvSpPr>
            <p:nvPr/>
          </p:nvSpPr>
          <p:spPr bwMode="auto">
            <a:xfrm flipH="1">
              <a:off x="4638" y="1079"/>
              <a:ext cx="210" cy="1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4" name="Line 14"/>
            <p:cNvSpPr>
              <a:spLocks noChangeShapeType="1"/>
            </p:cNvSpPr>
            <p:nvPr/>
          </p:nvSpPr>
          <p:spPr bwMode="auto">
            <a:xfrm flipH="1">
              <a:off x="4892" y="1511"/>
              <a:ext cx="204" cy="1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5" name="Line 15"/>
            <p:cNvSpPr>
              <a:spLocks noChangeShapeType="1"/>
            </p:cNvSpPr>
            <p:nvPr/>
          </p:nvSpPr>
          <p:spPr bwMode="auto">
            <a:xfrm flipH="1">
              <a:off x="4395" y="1503"/>
              <a:ext cx="179"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6" name="Line 16"/>
            <p:cNvSpPr>
              <a:spLocks noChangeShapeType="1"/>
            </p:cNvSpPr>
            <p:nvPr/>
          </p:nvSpPr>
          <p:spPr bwMode="auto">
            <a:xfrm flipH="1">
              <a:off x="4413" y="1531"/>
              <a:ext cx="179" cy="1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7" name="Line 17"/>
            <p:cNvSpPr>
              <a:spLocks noChangeShapeType="1"/>
            </p:cNvSpPr>
            <p:nvPr/>
          </p:nvSpPr>
          <p:spPr bwMode="auto">
            <a:xfrm flipH="1">
              <a:off x="5138" y="1072"/>
              <a:ext cx="178" cy="10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8" name="Line 18"/>
            <p:cNvSpPr>
              <a:spLocks noChangeShapeType="1"/>
            </p:cNvSpPr>
            <p:nvPr/>
          </p:nvSpPr>
          <p:spPr bwMode="auto">
            <a:xfrm flipH="1">
              <a:off x="5153" y="1103"/>
              <a:ext cx="178" cy="10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79" name="Text Box 19"/>
            <p:cNvSpPr txBox="1">
              <a:spLocks noChangeArrowheads="1"/>
            </p:cNvSpPr>
            <p:nvPr/>
          </p:nvSpPr>
          <p:spPr bwMode="auto">
            <a:xfrm>
              <a:off x="5280" y="931"/>
              <a:ext cx="2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a:t>
              </a:r>
            </a:p>
          </p:txBody>
        </p:sp>
        <p:sp>
          <p:nvSpPr>
            <p:cNvPr id="66580" name="Text Box 20"/>
            <p:cNvSpPr txBox="1">
              <a:spLocks noChangeArrowheads="1"/>
            </p:cNvSpPr>
            <p:nvPr/>
          </p:nvSpPr>
          <p:spPr bwMode="auto">
            <a:xfrm>
              <a:off x="4224" y="1592"/>
              <a:ext cx="20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a:t>
              </a:r>
            </a:p>
          </p:txBody>
        </p:sp>
        <p:sp>
          <p:nvSpPr>
            <p:cNvPr id="66581" name="Line 21"/>
            <p:cNvSpPr>
              <a:spLocks noChangeShapeType="1"/>
            </p:cNvSpPr>
            <p:nvPr/>
          </p:nvSpPr>
          <p:spPr bwMode="auto">
            <a:xfrm flipH="1">
              <a:off x="4098" y="1773"/>
              <a:ext cx="176"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82" name="Line 22"/>
            <p:cNvSpPr>
              <a:spLocks noChangeShapeType="1"/>
            </p:cNvSpPr>
            <p:nvPr/>
          </p:nvSpPr>
          <p:spPr bwMode="auto">
            <a:xfrm>
              <a:off x="4100" y="1467"/>
              <a:ext cx="181" cy="1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83" name="Line 23"/>
            <p:cNvSpPr>
              <a:spLocks noChangeShapeType="1"/>
            </p:cNvSpPr>
            <p:nvPr/>
          </p:nvSpPr>
          <p:spPr bwMode="auto">
            <a:xfrm flipH="1">
              <a:off x="4391" y="1500"/>
              <a:ext cx="187"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84" name="Line 24"/>
            <p:cNvSpPr>
              <a:spLocks noChangeShapeType="1"/>
            </p:cNvSpPr>
            <p:nvPr/>
          </p:nvSpPr>
          <p:spPr bwMode="auto">
            <a:xfrm flipH="1">
              <a:off x="4413" y="1529"/>
              <a:ext cx="180" cy="1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85" name="Text Box 25"/>
            <p:cNvSpPr txBox="1">
              <a:spLocks noChangeArrowheads="1"/>
            </p:cNvSpPr>
            <p:nvPr/>
          </p:nvSpPr>
          <p:spPr bwMode="auto">
            <a:xfrm>
              <a:off x="4222" y="2404"/>
              <a:ext cx="20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a:t>
              </a:r>
            </a:p>
          </p:txBody>
        </p:sp>
        <p:sp>
          <p:nvSpPr>
            <p:cNvPr id="66586" name="Text Box 26"/>
            <p:cNvSpPr txBox="1">
              <a:spLocks noChangeArrowheads="1"/>
            </p:cNvSpPr>
            <p:nvPr/>
          </p:nvSpPr>
          <p:spPr bwMode="auto">
            <a:xfrm>
              <a:off x="4214" y="2729"/>
              <a:ext cx="2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a:t>
              </a:r>
            </a:p>
          </p:txBody>
        </p:sp>
        <p:sp>
          <p:nvSpPr>
            <p:cNvPr id="66587" name="Text Box 27"/>
            <p:cNvSpPr txBox="1">
              <a:spLocks noChangeArrowheads="1"/>
            </p:cNvSpPr>
            <p:nvPr/>
          </p:nvSpPr>
          <p:spPr bwMode="auto">
            <a:xfrm>
              <a:off x="4561" y="2406"/>
              <a:ext cx="24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a:t>
              </a:r>
              <a:r>
                <a:rPr lang="en-US" baseline="30000"/>
                <a:t>-</a:t>
              </a:r>
            </a:p>
          </p:txBody>
        </p:sp>
        <p:sp>
          <p:nvSpPr>
            <p:cNvPr id="66588" name="Line 28"/>
            <p:cNvSpPr>
              <a:spLocks noChangeShapeType="1"/>
            </p:cNvSpPr>
            <p:nvPr/>
          </p:nvSpPr>
          <p:spPr bwMode="auto">
            <a:xfrm>
              <a:off x="4400" y="2517"/>
              <a:ext cx="19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89" name="Line 29"/>
            <p:cNvSpPr>
              <a:spLocks noChangeShapeType="1"/>
            </p:cNvSpPr>
            <p:nvPr/>
          </p:nvSpPr>
          <p:spPr bwMode="auto">
            <a:xfrm>
              <a:off x="4313" y="2603"/>
              <a:ext cx="0" cy="1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590" name="Line 30"/>
            <p:cNvSpPr>
              <a:spLocks noChangeShapeType="1"/>
            </p:cNvSpPr>
            <p:nvPr/>
          </p:nvSpPr>
          <p:spPr bwMode="auto">
            <a:xfrm>
              <a:off x="4346" y="2604"/>
              <a:ext cx="0" cy="1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66591" name="Text Box 31"/>
          <p:cNvSpPr txBox="1">
            <a:spLocks noChangeArrowheads="1"/>
          </p:cNvSpPr>
          <p:nvPr/>
        </p:nvSpPr>
        <p:spPr bwMode="auto">
          <a:xfrm>
            <a:off x="2900364" y="5616575"/>
            <a:ext cx="25490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(Colorless acid form, HIn)</a:t>
            </a:r>
          </a:p>
        </p:txBody>
      </p:sp>
      <p:sp>
        <p:nvSpPr>
          <p:cNvPr id="66592" name="Text Box 32"/>
          <p:cNvSpPr txBox="1">
            <a:spLocks noChangeArrowheads="1"/>
          </p:cNvSpPr>
          <p:nvPr/>
        </p:nvSpPr>
        <p:spPr bwMode="auto">
          <a:xfrm>
            <a:off x="7078663" y="5616575"/>
            <a:ext cx="20553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(Pink base form, In</a:t>
            </a:r>
            <a:r>
              <a:rPr lang="en-US" baseline="30000"/>
              <a:t>-</a:t>
            </a:r>
            <a:r>
              <a:rPr lang="en-US"/>
              <a:t>)</a:t>
            </a:r>
          </a:p>
        </p:txBody>
      </p:sp>
      <p:grpSp>
        <p:nvGrpSpPr>
          <p:cNvPr id="66593" name="Group 33"/>
          <p:cNvGrpSpPr>
            <a:grpSpLocks/>
          </p:cNvGrpSpPr>
          <p:nvPr/>
        </p:nvGrpSpPr>
        <p:grpSpPr bwMode="auto">
          <a:xfrm>
            <a:off x="6221414" y="1290639"/>
            <a:ext cx="3973513" cy="3419475"/>
            <a:chOff x="314" y="805"/>
            <a:chExt cx="2503" cy="2154"/>
          </a:xfrm>
        </p:grpSpPr>
        <p:sp>
          <p:nvSpPr>
            <p:cNvPr id="66594" name="AutoShape 34"/>
            <p:cNvSpPr>
              <a:spLocks noChangeArrowheads="1"/>
            </p:cNvSpPr>
            <p:nvPr/>
          </p:nvSpPr>
          <p:spPr bwMode="auto">
            <a:xfrm rot="-1827296">
              <a:off x="726" y="179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95" name="AutoShape 35"/>
            <p:cNvSpPr>
              <a:spLocks noChangeArrowheads="1"/>
            </p:cNvSpPr>
            <p:nvPr/>
          </p:nvSpPr>
          <p:spPr bwMode="auto">
            <a:xfrm rot="-1827296">
              <a:off x="765" y="971"/>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96" name="AutoShape 36"/>
            <p:cNvSpPr>
              <a:spLocks noChangeArrowheads="1"/>
            </p:cNvSpPr>
            <p:nvPr/>
          </p:nvSpPr>
          <p:spPr bwMode="auto">
            <a:xfrm rot="-1827296">
              <a:off x="1788" y="1019"/>
              <a:ext cx="662" cy="569"/>
            </a:xfrm>
            <a:prstGeom prst="hexagon">
              <a:avLst>
                <a:gd name="adj" fmla="val 29086"/>
                <a:gd name="vf" fmla="val 11547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597" name="Text Box 37"/>
            <p:cNvSpPr txBox="1">
              <a:spLocks noChangeArrowheads="1"/>
            </p:cNvSpPr>
            <p:nvPr/>
          </p:nvSpPr>
          <p:spPr bwMode="auto">
            <a:xfrm>
              <a:off x="2514" y="805"/>
              <a:ext cx="3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OH</a:t>
              </a:r>
            </a:p>
          </p:txBody>
        </p:sp>
        <p:sp>
          <p:nvSpPr>
            <p:cNvPr id="66598" name="Text Box 38"/>
            <p:cNvSpPr txBox="1">
              <a:spLocks noChangeArrowheads="1"/>
            </p:cNvSpPr>
            <p:nvPr/>
          </p:nvSpPr>
          <p:spPr bwMode="auto">
            <a:xfrm>
              <a:off x="1827" y="1700"/>
              <a:ext cx="3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OH</a:t>
              </a:r>
            </a:p>
          </p:txBody>
        </p:sp>
        <p:sp>
          <p:nvSpPr>
            <p:cNvPr id="66599" name="Text Box 39"/>
            <p:cNvSpPr txBox="1">
              <a:spLocks noChangeArrowheads="1"/>
            </p:cNvSpPr>
            <p:nvPr/>
          </p:nvSpPr>
          <p:spPr bwMode="auto">
            <a:xfrm>
              <a:off x="314" y="828"/>
              <a:ext cx="3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HO</a:t>
              </a:r>
            </a:p>
          </p:txBody>
        </p:sp>
        <p:sp>
          <p:nvSpPr>
            <p:cNvPr id="66600" name="Text Box 40"/>
            <p:cNvSpPr txBox="1">
              <a:spLocks noChangeArrowheads="1"/>
            </p:cNvSpPr>
            <p:nvPr/>
          </p:nvSpPr>
          <p:spPr bwMode="auto">
            <a:xfrm>
              <a:off x="1490" y="1583"/>
              <a:ext cx="1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a:t>
              </a:r>
            </a:p>
          </p:txBody>
        </p:sp>
        <p:sp>
          <p:nvSpPr>
            <p:cNvPr id="66601" name="Text Box 41"/>
            <p:cNvSpPr txBox="1">
              <a:spLocks noChangeArrowheads="1"/>
            </p:cNvSpPr>
            <p:nvPr/>
          </p:nvSpPr>
          <p:spPr bwMode="auto">
            <a:xfrm>
              <a:off x="1474" y="2402"/>
              <a:ext cx="1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C</a:t>
              </a:r>
            </a:p>
          </p:txBody>
        </p:sp>
        <p:sp>
          <p:nvSpPr>
            <p:cNvPr id="66602" name="Text Box 42"/>
            <p:cNvSpPr txBox="1">
              <a:spLocks noChangeArrowheads="1"/>
            </p:cNvSpPr>
            <p:nvPr/>
          </p:nvSpPr>
          <p:spPr bwMode="auto">
            <a:xfrm>
              <a:off x="1457" y="2726"/>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a:t>
              </a:r>
            </a:p>
          </p:txBody>
        </p:sp>
        <p:sp>
          <p:nvSpPr>
            <p:cNvPr id="66603" name="Text Box 43"/>
            <p:cNvSpPr txBox="1">
              <a:spLocks noChangeArrowheads="1"/>
            </p:cNvSpPr>
            <p:nvPr/>
          </p:nvSpPr>
          <p:spPr bwMode="auto">
            <a:xfrm>
              <a:off x="1806" y="2402"/>
              <a:ext cx="24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O</a:t>
              </a:r>
              <a:r>
                <a:rPr lang="en-US" baseline="30000"/>
                <a:t>-</a:t>
              </a:r>
            </a:p>
          </p:txBody>
        </p:sp>
        <p:sp>
          <p:nvSpPr>
            <p:cNvPr id="66604" name="Oval 44"/>
            <p:cNvSpPr>
              <a:spLocks noChangeArrowheads="1"/>
            </p:cNvSpPr>
            <p:nvPr/>
          </p:nvSpPr>
          <p:spPr bwMode="auto">
            <a:xfrm>
              <a:off x="835" y="1866"/>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05" name="Oval 45"/>
            <p:cNvSpPr>
              <a:spLocks noChangeArrowheads="1"/>
            </p:cNvSpPr>
            <p:nvPr/>
          </p:nvSpPr>
          <p:spPr bwMode="auto">
            <a:xfrm>
              <a:off x="865" y="1042"/>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06" name="Oval 46"/>
            <p:cNvSpPr>
              <a:spLocks noChangeArrowheads="1"/>
            </p:cNvSpPr>
            <p:nvPr/>
          </p:nvSpPr>
          <p:spPr bwMode="auto">
            <a:xfrm>
              <a:off x="1896" y="1086"/>
              <a:ext cx="439" cy="439"/>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6607" name="Line 47"/>
            <p:cNvSpPr>
              <a:spLocks noChangeShapeType="1"/>
            </p:cNvSpPr>
            <p:nvPr/>
          </p:nvSpPr>
          <p:spPr bwMode="auto">
            <a:xfrm>
              <a:off x="1371" y="1428"/>
              <a:ext cx="17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08" name="Line 48"/>
            <p:cNvSpPr>
              <a:spLocks noChangeShapeType="1"/>
            </p:cNvSpPr>
            <p:nvPr/>
          </p:nvSpPr>
          <p:spPr bwMode="auto">
            <a:xfrm flipH="1">
              <a:off x="1343" y="1771"/>
              <a:ext cx="188" cy="1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09" name="Line 49"/>
            <p:cNvSpPr>
              <a:spLocks noChangeShapeType="1"/>
            </p:cNvSpPr>
            <p:nvPr/>
          </p:nvSpPr>
          <p:spPr bwMode="auto">
            <a:xfrm flipH="1">
              <a:off x="1662" y="1468"/>
              <a:ext cx="171" cy="1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0" name="Line 50"/>
            <p:cNvSpPr>
              <a:spLocks noChangeShapeType="1"/>
            </p:cNvSpPr>
            <p:nvPr/>
          </p:nvSpPr>
          <p:spPr bwMode="auto">
            <a:xfrm>
              <a:off x="1671" y="1728"/>
              <a:ext cx="189" cy="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1" name="Line 51"/>
            <p:cNvSpPr>
              <a:spLocks noChangeShapeType="1"/>
            </p:cNvSpPr>
            <p:nvPr/>
          </p:nvSpPr>
          <p:spPr bwMode="auto">
            <a:xfrm>
              <a:off x="1638" y="2518"/>
              <a:ext cx="19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2" name="Line 52"/>
            <p:cNvSpPr>
              <a:spLocks noChangeShapeType="1"/>
            </p:cNvSpPr>
            <p:nvPr/>
          </p:nvSpPr>
          <p:spPr bwMode="auto">
            <a:xfrm flipH="1" flipV="1">
              <a:off x="1342" y="2241"/>
              <a:ext cx="174" cy="21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3" name="Line 53"/>
            <p:cNvSpPr>
              <a:spLocks noChangeShapeType="1"/>
            </p:cNvSpPr>
            <p:nvPr/>
          </p:nvSpPr>
          <p:spPr bwMode="auto">
            <a:xfrm>
              <a:off x="1550" y="2596"/>
              <a:ext cx="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4" name="Line 54"/>
            <p:cNvSpPr>
              <a:spLocks noChangeShapeType="1"/>
            </p:cNvSpPr>
            <p:nvPr/>
          </p:nvSpPr>
          <p:spPr bwMode="auto">
            <a:xfrm>
              <a:off x="1590" y="2594"/>
              <a:ext cx="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5" name="Line 55"/>
            <p:cNvSpPr>
              <a:spLocks noChangeShapeType="1"/>
            </p:cNvSpPr>
            <p:nvPr/>
          </p:nvSpPr>
          <p:spPr bwMode="auto">
            <a:xfrm>
              <a:off x="611" y="983"/>
              <a:ext cx="198" cy="1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616" name="Line 56"/>
            <p:cNvSpPr>
              <a:spLocks noChangeShapeType="1"/>
            </p:cNvSpPr>
            <p:nvPr/>
          </p:nvSpPr>
          <p:spPr bwMode="auto">
            <a:xfrm flipH="1">
              <a:off x="2405" y="987"/>
              <a:ext cx="163" cy="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Tree>
    <p:extLst>
      <p:ext uri="{BB962C8B-B14F-4D97-AF65-F5344CB8AC3E}">
        <p14:creationId xmlns:p14="http://schemas.microsoft.com/office/powerpoint/2010/main" val="311509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813" y="1915595"/>
            <a:ext cx="9805890" cy="923330"/>
          </a:xfrm>
          <a:prstGeom prst="rect">
            <a:avLst/>
          </a:prstGeom>
        </p:spPr>
        <p:txBody>
          <a:bodyPr wrap="none">
            <a:spAutoFit/>
          </a:bodyPr>
          <a:lstStyle/>
          <a:p>
            <a:r>
              <a:rPr lang="en-US" sz="5400" spc="10" dirty="0">
                <a:solidFill>
                  <a:srgbClr val="FF0000"/>
                </a:solidFill>
                <a:latin typeface="Andalus" panose="02020603050405020304" pitchFamily="18" charset="-78"/>
                <a:ea typeface="Calibri" panose="020F0502020204030204" pitchFamily="34" charset="0"/>
              </a:rPr>
              <a:t>oxidizing agents used in titrations</a:t>
            </a:r>
            <a:endParaRPr lang="en-IN" sz="5400" dirty="0">
              <a:solidFill>
                <a:srgbClr val="FF0000"/>
              </a:solidFill>
            </a:endParaRPr>
          </a:p>
        </p:txBody>
      </p:sp>
    </p:spTree>
    <p:extLst>
      <p:ext uri="{BB962C8B-B14F-4D97-AF65-F5344CB8AC3E}">
        <p14:creationId xmlns:p14="http://schemas.microsoft.com/office/powerpoint/2010/main" val="2419232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FFB558C-0C8E-4940-B39C-BD4C548D54DA}" type="slidenum">
              <a:rPr lang="en-CA" altLang="en-US" sz="1400"/>
              <a:pPr eaLnBrk="1" hangingPunct="1">
                <a:spcBef>
                  <a:spcPct val="0"/>
                </a:spcBef>
                <a:buFontTx/>
                <a:buNone/>
              </a:pPr>
              <a:t>68</a:t>
            </a:fld>
            <a:endParaRPr lang="en-CA" altLang="en-US" sz="1400"/>
          </a:p>
        </p:txBody>
      </p:sp>
      <p:pic>
        <p:nvPicPr>
          <p:cNvPr id="2051" name="Picture 8" descr="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ChangeArrowheads="1"/>
          </p:cNvSpPr>
          <p:nvPr/>
        </p:nvSpPr>
        <p:spPr bwMode="auto">
          <a:xfrm>
            <a:off x="1524000" y="533401"/>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4000" dirty="0">
                <a:solidFill>
                  <a:srgbClr val="FFFF00"/>
                </a:solidFill>
                <a:cs typeface="Times New Roman" panose="02020603050405020304" pitchFamily="18" charset="0"/>
              </a:rPr>
              <a:t> Oxidation-Reduction Reactions </a:t>
            </a:r>
            <a:r>
              <a:rPr lang="en-US" altLang="en-US" sz="4000" dirty="0">
                <a:solidFill>
                  <a:srgbClr val="FFFF00"/>
                </a:solidFill>
                <a:cs typeface="Times New Roman" panose="02020603050405020304" pitchFamily="18" charset="0"/>
              </a:rPr>
              <a:t>			</a:t>
            </a:r>
            <a:r>
              <a:rPr lang="en-CA" altLang="en-US" sz="4000" dirty="0">
                <a:solidFill>
                  <a:srgbClr val="FFFF00"/>
                </a:solidFill>
                <a:cs typeface="Times New Roman" panose="02020603050405020304" pitchFamily="18" charset="0"/>
              </a:rPr>
              <a:t>(Redox Reactions)</a:t>
            </a:r>
          </a:p>
          <a:p>
            <a:pPr>
              <a:spcBef>
                <a:spcPct val="0"/>
              </a:spcBef>
              <a:buFontTx/>
              <a:buNone/>
            </a:pPr>
            <a:endParaRPr lang="en-CA" altLang="en-US" sz="4000" dirty="0"/>
          </a:p>
        </p:txBody>
      </p:sp>
      <p:pic>
        <p:nvPicPr>
          <p:cNvPr id="2058" name="Picture 10" descr="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2200"/>
            <a:ext cx="5181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177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500" fill="hold"/>
                                        <p:tgtEl>
                                          <p:spTgt spid="2058"/>
                                        </p:tgtEl>
                                        <p:attrNameLst>
                                          <p:attrName>ppt_w</p:attrName>
                                        </p:attrNameLst>
                                      </p:cBhvr>
                                      <p:tavLst>
                                        <p:tav tm="0">
                                          <p:val>
                                            <p:fltVal val="0"/>
                                          </p:val>
                                        </p:tav>
                                        <p:tav tm="100000">
                                          <p:val>
                                            <p:strVal val="#ppt_w"/>
                                          </p:val>
                                        </p:tav>
                                      </p:tavLst>
                                    </p:anim>
                                    <p:anim calcmode="lin" valueType="num">
                                      <p:cBhvr>
                                        <p:cTn id="8" dur="500" fill="hold"/>
                                        <p:tgtEl>
                                          <p:spTgt spid="2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E14813D-C5DC-4C8B-855F-8C44AA01635A}" type="slidenum">
              <a:rPr lang="en-CA" altLang="en-US" sz="1400"/>
              <a:pPr eaLnBrk="1" hangingPunct="1">
                <a:spcBef>
                  <a:spcPct val="0"/>
                </a:spcBef>
                <a:buFontTx/>
                <a:buNone/>
              </a:pPr>
              <a:t>69</a:t>
            </a:fld>
            <a:endParaRPr lang="en-CA" altLang="en-US" sz="1400"/>
          </a:p>
        </p:txBody>
      </p:sp>
      <p:sp>
        <p:nvSpPr>
          <p:cNvPr id="3075" name="Rectangle 2"/>
          <p:cNvSpPr>
            <a:spLocks noChangeArrowheads="1"/>
          </p:cNvSpPr>
          <p:nvPr/>
        </p:nvSpPr>
        <p:spPr bwMode="auto">
          <a:xfrm>
            <a:off x="1524000" y="228600"/>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a:cs typeface="Times New Roman" panose="02020603050405020304" pitchFamily="18" charset="0"/>
              </a:rPr>
              <a:t>The chemical changes that occur when elect</a:t>
            </a:r>
            <a:r>
              <a:rPr lang="en-US" altLang="en-US" sz="3600">
                <a:cs typeface="Times New Roman" panose="02020603050405020304" pitchFamily="18" charset="0"/>
              </a:rPr>
              <a:t>r</a:t>
            </a:r>
            <a:r>
              <a:rPr lang="en-CA" altLang="en-US" sz="3600">
                <a:cs typeface="Times New Roman" panose="02020603050405020304" pitchFamily="18" charset="0"/>
              </a:rPr>
              <a:t>ons are transferred between reactants are called oxidation – reduction reactions</a:t>
            </a:r>
            <a:r>
              <a:rPr lang="en-CA" altLang="en-US" sz="1400"/>
              <a:t> </a:t>
            </a:r>
            <a:endParaRPr lang="en-CA" altLang="en-US" sz="2400"/>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l="11215"/>
          <a:stretch>
            <a:fillRect/>
          </a:stretch>
        </p:blipFill>
        <p:spPr bwMode="auto">
          <a:xfrm>
            <a:off x="2819400" y="1965326"/>
            <a:ext cx="65532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29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73C-2836-4708-A0C8-65CED66A6D70}"/>
              </a:ext>
            </a:extLst>
          </p:cNvPr>
          <p:cNvSpPr>
            <a:spLocks noGrp="1"/>
          </p:cNvSpPr>
          <p:nvPr>
            <p:ph type="title"/>
          </p:nvPr>
        </p:nvSpPr>
        <p:spPr/>
        <p:txBody>
          <a:bodyPr rtlCol="0"/>
          <a:lstStyle/>
          <a:p>
            <a:pPr>
              <a:defRPr/>
            </a:pPr>
            <a:r>
              <a:rPr lang="en-US" dirty="0">
                <a:solidFill>
                  <a:srgbClr val="FF0000"/>
                </a:solidFill>
                <a:ea typeface="+mj-ea"/>
                <a:cs typeface="+mj-cs"/>
              </a:rPr>
              <a:t>Definition of terms:</a:t>
            </a:r>
          </a:p>
        </p:txBody>
      </p:sp>
      <p:sp>
        <p:nvSpPr>
          <p:cNvPr id="4" name="Rectangle 3">
            <a:extLst>
              <a:ext uri="{FF2B5EF4-FFF2-40B4-BE49-F238E27FC236}">
                <a16:creationId xmlns:a16="http://schemas.microsoft.com/office/drawing/2014/main" id="{7092E45B-D8D6-4BE5-B947-07927DC9ED02}"/>
              </a:ext>
            </a:extLst>
          </p:cNvPr>
          <p:cNvSpPr>
            <a:spLocks noGrp="1" noChangeArrowheads="1"/>
          </p:cNvSpPr>
          <p:nvPr>
            <p:ph idx="1"/>
          </p:nvPr>
        </p:nvSpPr>
        <p:spPr/>
        <p:txBody>
          <a:bodyPr>
            <a:normAutofit fontScale="92500" lnSpcReduction="20000"/>
          </a:bodyPr>
          <a:lstStyle/>
          <a:p>
            <a:pPr marL="609600" indent="-609600">
              <a:buNone/>
            </a:pPr>
            <a:r>
              <a:rPr lang="en-US" altLang="en-US" sz="2400" b="1" dirty="0"/>
              <a:t>	</a:t>
            </a:r>
            <a:r>
              <a:rPr lang="en-US" altLang="en-US" sz="2400" b="1" dirty="0">
                <a:solidFill>
                  <a:srgbClr val="FF0000"/>
                </a:solidFill>
              </a:rPr>
              <a:t>Titration</a:t>
            </a:r>
          </a:p>
          <a:p>
            <a:pPr marL="990600" lvl="1" indent="-533400"/>
            <a:r>
              <a:rPr lang="en-US" altLang="en-US" dirty="0"/>
              <a:t>A process in which a standard reagent is added to a solution of analyte until the reaction between the two is complete.</a:t>
            </a:r>
          </a:p>
          <a:p>
            <a:pPr marL="990600" lvl="1" indent="-533400"/>
            <a:endParaRPr lang="en-US" altLang="en-US" dirty="0"/>
          </a:p>
          <a:p>
            <a:pPr marL="609600" indent="-609600">
              <a:lnSpc>
                <a:spcPct val="80000"/>
              </a:lnSpc>
              <a:buNone/>
            </a:pPr>
            <a:r>
              <a:rPr lang="en-US" altLang="en-US" sz="2400" dirty="0">
                <a:solidFill>
                  <a:srgbClr val="2F2B20"/>
                </a:solidFill>
              </a:rPr>
              <a:t>	</a:t>
            </a:r>
            <a:r>
              <a:rPr lang="en-US" altLang="en-US" sz="2400" b="1" dirty="0">
                <a:solidFill>
                  <a:srgbClr val="FF0000"/>
                </a:solidFill>
              </a:rPr>
              <a:t>Primary Standard </a:t>
            </a:r>
            <a:br>
              <a:rPr lang="en-US" altLang="en-US" sz="2400" dirty="0">
                <a:solidFill>
                  <a:srgbClr val="2F2B20"/>
                </a:solidFill>
              </a:rPr>
            </a:br>
            <a:r>
              <a:rPr lang="en-US" altLang="en-US" sz="2400" dirty="0">
                <a:solidFill>
                  <a:srgbClr val="2F2B20"/>
                </a:solidFill>
              </a:rPr>
              <a:t>	  A reagent solution of accurately known concentration is 	called a standard solution.</a:t>
            </a:r>
          </a:p>
          <a:p>
            <a:pPr marL="609600" indent="-609600">
              <a:lnSpc>
                <a:spcPct val="80000"/>
              </a:lnSpc>
              <a:buNone/>
            </a:pPr>
            <a:endParaRPr lang="en-US" altLang="en-US" sz="2400" dirty="0"/>
          </a:p>
          <a:p>
            <a:pPr marL="609600" indent="-609600">
              <a:lnSpc>
                <a:spcPct val="80000"/>
              </a:lnSpc>
              <a:buNone/>
            </a:pPr>
            <a:r>
              <a:rPr lang="en-US" altLang="en-US" sz="2400" dirty="0"/>
              <a:t>	</a:t>
            </a:r>
            <a:r>
              <a:rPr lang="en-US" altLang="en-US" sz="2400" b="1" dirty="0">
                <a:solidFill>
                  <a:srgbClr val="FF0000"/>
                </a:solidFill>
              </a:rPr>
              <a:t>Standardization</a:t>
            </a:r>
          </a:p>
          <a:p>
            <a:pPr marL="990600" lvl="1" indent="-533400">
              <a:lnSpc>
                <a:spcPct val="80000"/>
              </a:lnSpc>
            </a:pPr>
            <a:r>
              <a:rPr lang="en-US" altLang="en-US" dirty="0"/>
              <a:t>A process to determine the concentration of a solution of known concentration by titrating with a primary standard</a:t>
            </a:r>
          </a:p>
          <a:p>
            <a:pPr marL="990600" lvl="1" indent="-533400">
              <a:buNone/>
            </a:pPr>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E8AA2D9-B420-48A8-ADD6-8AF406349C4C}" type="slidenum">
              <a:rPr lang="en-CA" altLang="en-US" sz="1400"/>
              <a:pPr eaLnBrk="1" hangingPunct="1">
                <a:spcBef>
                  <a:spcPct val="0"/>
                </a:spcBef>
                <a:buFontTx/>
                <a:buNone/>
              </a:pPr>
              <a:t>70</a:t>
            </a:fld>
            <a:endParaRPr lang="en-CA" altLang="en-US" sz="1400"/>
          </a:p>
        </p:txBody>
      </p:sp>
      <p:sp>
        <p:nvSpPr>
          <p:cNvPr id="4099" name="Rectangle 2"/>
          <p:cNvSpPr>
            <a:spLocks noChangeArrowheads="1"/>
          </p:cNvSpPr>
          <p:nvPr/>
        </p:nvSpPr>
        <p:spPr bwMode="auto">
          <a:xfrm>
            <a:off x="2971800" y="914400"/>
            <a:ext cx="65532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spcBef>
                <a:spcPct val="20000"/>
              </a:spcBef>
              <a:buChar char="•"/>
              <a:tabLst>
                <a:tab pos="45720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45720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45720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45720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US" altLang="en-US" sz="700">
                <a:cs typeface="Times New Roman" panose="02020603050405020304" pitchFamily="18" charset="0"/>
              </a:rPr>
              <a:t>-</a:t>
            </a:r>
            <a:r>
              <a:rPr lang="en-CA" altLang="en-US" sz="3600">
                <a:cs typeface="Times New Roman" panose="02020603050405020304" pitchFamily="18" charset="0"/>
              </a:rPr>
              <a:t>principal source of energy on earth</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US" altLang="en-US" sz="700">
                <a:cs typeface="Times New Roman" panose="02020603050405020304" pitchFamily="18" charset="0"/>
              </a:rPr>
              <a:t>-</a:t>
            </a:r>
            <a:r>
              <a:rPr lang="en-CA" altLang="en-US" sz="3600">
                <a:cs typeface="Times New Roman" panose="02020603050405020304" pitchFamily="18" charset="0"/>
              </a:rPr>
              <a:t>combustion of gasoline</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US" altLang="en-US" sz="700">
                <a:cs typeface="Times New Roman" panose="02020603050405020304" pitchFamily="18" charset="0"/>
              </a:rPr>
              <a:t>-</a:t>
            </a:r>
            <a:r>
              <a:rPr lang="en-CA" altLang="en-US" sz="3600">
                <a:cs typeface="Times New Roman" panose="02020603050405020304" pitchFamily="18" charset="0"/>
              </a:rPr>
              <a:t>burning of woo</a:t>
            </a:r>
            <a:r>
              <a:rPr lang="en-US" altLang="en-US" sz="3600">
                <a:cs typeface="Times New Roman" panose="02020603050405020304" pitchFamily="18" charset="0"/>
              </a:rPr>
              <a:t>d</a:t>
            </a:r>
            <a:endParaRPr lang="en-CA" altLang="en-US" sz="1600">
              <a:cs typeface="Times New Roman" panose="02020603050405020304" pitchFamily="18" charset="0"/>
            </a:endParaRPr>
          </a:p>
          <a:p>
            <a:pPr>
              <a:spcBef>
                <a:spcPct val="0"/>
              </a:spcBef>
              <a:buFontTx/>
              <a:buNone/>
            </a:pPr>
            <a:r>
              <a:rPr lang="en-US" altLang="en-US" sz="3600">
                <a:cs typeface="Times New Roman" panose="02020603050405020304" pitchFamily="18" charset="0"/>
              </a:rPr>
              <a:t>-b</a:t>
            </a:r>
            <a:r>
              <a:rPr lang="en-CA" altLang="en-US" sz="3600">
                <a:cs typeface="Times New Roman" panose="02020603050405020304" pitchFamily="18" charset="0"/>
              </a:rPr>
              <a:t>urning food in your body</a:t>
            </a:r>
            <a:r>
              <a:rPr lang="en-CA" altLang="en-US" sz="1400"/>
              <a:t> </a:t>
            </a:r>
            <a:endParaRPr lang="en-CA" altLang="en-US" sz="2400"/>
          </a:p>
        </p:txBody>
      </p:sp>
      <p:sp>
        <p:nvSpPr>
          <p:cNvPr id="4100" name="Rectangle 3"/>
          <p:cNvSpPr>
            <a:spLocks noChangeArrowheads="1"/>
          </p:cNvSpPr>
          <p:nvPr/>
        </p:nvSpPr>
        <p:spPr bwMode="auto">
          <a:xfrm>
            <a:off x="3962400" y="2286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u="sng">
                <a:cs typeface="Times New Roman" panose="02020603050405020304" pitchFamily="18" charset="0"/>
              </a:rPr>
              <a:t>oxidation reactions</a:t>
            </a:r>
            <a:r>
              <a:rPr lang="en-CA" altLang="en-US" sz="1400"/>
              <a:t> </a:t>
            </a:r>
            <a:endParaRPr lang="en-CA" altLang="en-US" sz="2400"/>
          </a:p>
        </p:txBody>
      </p:sp>
      <p:pic>
        <p:nvPicPr>
          <p:cNvPr id="4101" name="Picture 7" descr="li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4038601"/>
            <a:ext cx="72993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95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0CE19AC-2884-4801-9BE6-4DE65C4CD905}" type="slidenum">
              <a:rPr lang="en-CA" altLang="en-US" sz="1400"/>
              <a:pPr eaLnBrk="1" hangingPunct="1">
                <a:spcBef>
                  <a:spcPct val="0"/>
                </a:spcBef>
                <a:buFontTx/>
                <a:buNone/>
              </a:pPr>
              <a:t>71</a:t>
            </a:fld>
            <a:endParaRPr lang="en-CA" altLang="en-US" sz="1400"/>
          </a:p>
        </p:txBody>
      </p:sp>
      <p:sp>
        <p:nvSpPr>
          <p:cNvPr id="5123" name="Rectangle 2"/>
          <p:cNvSpPr>
            <a:spLocks noChangeArrowheads="1"/>
          </p:cNvSpPr>
          <p:nvPr/>
        </p:nvSpPr>
        <p:spPr bwMode="auto">
          <a:xfrm>
            <a:off x="1600200" y="361950"/>
            <a:ext cx="8686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eaLnBrk="0" hangingPunct="0">
              <a:spcBef>
                <a:spcPct val="20000"/>
              </a:spcBef>
              <a:buChar char="•"/>
              <a:tabLst>
                <a:tab pos="45720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45720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45720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45720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a:cs typeface="Times New Roman" panose="02020603050405020304" pitchFamily="18" charset="0"/>
              </a:rPr>
              <a:t>Oxidation reactions are always accompanied by a reduction reaction</a:t>
            </a:r>
            <a:endParaRPr lang="en-US" altLang="en-US" sz="3600">
              <a:cs typeface="Times New Roman" panose="02020603050405020304" pitchFamily="18" charset="0"/>
            </a:endParaRPr>
          </a:p>
          <a:p>
            <a:pPr eaLnBrk="1" hangingPunct="1">
              <a:spcBef>
                <a:spcPct val="0"/>
              </a:spcBef>
              <a:buFontTx/>
              <a:buNone/>
            </a:pPr>
            <a:endParaRPr lang="en-CA" altLang="en-US" sz="1600">
              <a:cs typeface="Times New Roman" panose="02020603050405020304" pitchFamily="18" charset="0"/>
            </a:endParaRPr>
          </a:p>
          <a:p>
            <a:pPr>
              <a:spcBef>
                <a:spcPct val="0"/>
              </a:spcBef>
              <a:buFontTx/>
              <a:buNone/>
            </a:pPr>
            <a:r>
              <a:rPr lang="en-CA" altLang="en-US" sz="3600" u="sng">
                <a:cs typeface="Times New Roman" panose="02020603050405020304" pitchFamily="18" charset="0"/>
              </a:rPr>
              <a:t>Oxidation</a:t>
            </a:r>
            <a:r>
              <a:rPr lang="en-CA" altLang="en-US" sz="3600">
                <a:cs typeface="Times New Roman" panose="02020603050405020304" pitchFamily="18" charset="0"/>
              </a:rPr>
              <a:t> </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CA" altLang="en-US" sz="3600">
                <a:cs typeface="Times New Roman" panose="02020603050405020304" pitchFamily="18" charset="0"/>
              </a:rPr>
              <a:t>originally meant combining with oxygen</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CA" altLang="en-US" sz="3600">
                <a:cs typeface="Times New Roman" panose="02020603050405020304" pitchFamily="18" charset="0"/>
              </a:rPr>
              <a:t>iron rusting (iron + oxygen)</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  </a:t>
            </a:r>
            <a:endParaRPr lang="en-CA" altLang="en-US" sz="1600">
              <a:cs typeface="Times New Roman" panose="02020603050405020304" pitchFamily="18" charset="0"/>
            </a:endParaRPr>
          </a:p>
          <a:p>
            <a:pPr>
              <a:spcBef>
                <a:spcPct val="0"/>
              </a:spcBef>
              <a:buFontTx/>
              <a:buNone/>
            </a:pPr>
            <a:r>
              <a:rPr lang="en-CA" altLang="en-US" sz="3600" u="sng">
                <a:cs typeface="Times New Roman" panose="02020603050405020304" pitchFamily="18" charset="0"/>
              </a:rPr>
              <a:t>Reduction</a:t>
            </a:r>
            <a:r>
              <a:rPr lang="en-CA" altLang="en-US" sz="3600">
                <a:cs typeface="Times New Roman" panose="02020603050405020304" pitchFamily="18" charset="0"/>
              </a:rPr>
              <a:t> </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a:t>
            </a:r>
            <a:r>
              <a:rPr lang="en-CA" altLang="en-US" sz="700">
                <a:cs typeface="Times New Roman" panose="02020603050405020304" pitchFamily="18" charset="0"/>
              </a:rPr>
              <a:t>    </a:t>
            </a:r>
            <a:r>
              <a:rPr lang="en-CA" altLang="en-US" sz="3600">
                <a:cs typeface="Times New Roman" panose="02020603050405020304" pitchFamily="18" charset="0"/>
              </a:rPr>
              <a:t>originally meant the loss of oxygen from a compound</a:t>
            </a:r>
            <a:endParaRPr lang="en-CA" altLang="en-US" sz="1600">
              <a:cs typeface="Times New Roman" panose="02020603050405020304" pitchFamily="18" charset="0"/>
            </a:endParaRPr>
          </a:p>
          <a:p>
            <a:pPr>
              <a:spcBef>
                <a:spcPct val="0"/>
              </a:spcBef>
              <a:buFontTx/>
              <a:buNone/>
            </a:pPr>
            <a:r>
              <a:rPr lang="en-CA" altLang="en-US" sz="3600">
                <a:cs typeface="Times New Roman" panose="02020603050405020304" pitchFamily="18" charset="0"/>
              </a:rPr>
              <a:t>removing iron from iron ore ( iron II oxide</a:t>
            </a:r>
            <a:r>
              <a:rPr lang="en-US" altLang="en-US" sz="3600">
                <a:cs typeface="Times New Roman" panose="02020603050405020304" pitchFamily="18" charset="0"/>
              </a:rPr>
              <a:t>)</a:t>
            </a:r>
            <a:r>
              <a:rPr lang="en-CA" altLang="en-US" sz="1400"/>
              <a:t> </a:t>
            </a:r>
          </a:p>
        </p:txBody>
      </p:sp>
      <p:pic>
        <p:nvPicPr>
          <p:cNvPr id="5124" name="Picture 4" descr="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895601"/>
            <a:ext cx="23129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409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1C4033B-9F9C-4EC1-B257-2E192E5D9C62}" type="slidenum">
              <a:rPr lang="en-CA" altLang="en-US" sz="1400"/>
              <a:pPr eaLnBrk="1" hangingPunct="1">
                <a:spcBef>
                  <a:spcPct val="0"/>
                </a:spcBef>
                <a:buFontTx/>
                <a:buNone/>
              </a:pPr>
              <a:t>72</a:t>
            </a:fld>
            <a:endParaRPr lang="en-CA" altLang="en-US" sz="1400"/>
          </a:p>
        </p:txBody>
      </p:sp>
      <p:sp>
        <p:nvSpPr>
          <p:cNvPr id="6147" name="Rectangle 2"/>
          <p:cNvSpPr>
            <a:spLocks noChangeArrowheads="1"/>
          </p:cNvSpPr>
          <p:nvPr/>
        </p:nvSpPr>
        <p:spPr bwMode="auto">
          <a:xfrm>
            <a:off x="1524000" y="228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b="1" u="sng">
                <a:cs typeface="Times New Roman" panose="02020603050405020304" pitchFamily="18" charset="0"/>
              </a:rPr>
              <a:t>Electron Transfer in Redox Reactions</a:t>
            </a:r>
            <a:endParaRPr lang="en-CA" altLang="en-US" sz="1600" b="1">
              <a:cs typeface="Times New Roman" panose="02020603050405020304" pitchFamily="18" charset="0"/>
            </a:endParaRPr>
          </a:p>
          <a:p>
            <a:pPr>
              <a:spcBef>
                <a:spcPct val="0"/>
              </a:spcBef>
              <a:buFontTx/>
              <a:buNone/>
            </a:pPr>
            <a:r>
              <a:rPr lang="en-CA" altLang="en-US" sz="3600">
                <a:cs typeface="Times New Roman" panose="02020603050405020304" pitchFamily="18" charset="0"/>
              </a:rPr>
              <a:t> </a:t>
            </a:r>
            <a:endParaRPr lang="en-CA" altLang="en-US" sz="1600">
              <a:cs typeface="Times New Roman" panose="02020603050405020304" pitchFamily="18" charset="0"/>
            </a:endParaRPr>
          </a:p>
          <a:p>
            <a:pPr>
              <a:spcBef>
                <a:spcPct val="0"/>
              </a:spcBef>
              <a:buFontTx/>
              <a:buNone/>
            </a:pPr>
            <a:endParaRPr lang="en-CA" altLang="en-US" sz="2400"/>
          </a:p>
        </p:txBody>
      </p:sp>
      <p:sp>
        <p:nvSpPr>
          <p:cNvPr id="6148" name="Rectangle 3"/>
          <p:cNvSpPr>
            <a:spLocks noChangeArrowheads="1"/>
          </p:cNvSpPr>
          <p:nvPr/>
        </p:nvSpPr>
        <p:spPr bwMode="auto">
          <a:xfrm>
            <a:off x="1981200" y="838200"/>
            <a:ext cx="84582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28600" eaLnBrk="0" hangingPunct="0">
              <a:spcBef>
                <a:spcPct val="20000"/>
              </a:spcBef>
              <a:buChar char="•"/>
              <a:tabLst>
                <a:tab pos="45720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45720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45720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45720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spcBef>
                <a:spcPct val="0"/>
              </a:spcBef>
              <a:buFontTx/>
              <a:buNone/>
            </a:pPr>
            <a:r>
              <a:rPr lang="en-CA" altLang="en-US" sz="3600" b="1" u="sng">
                <a:cs typeface="Times New Roman" panose="02020603050405020304" pitchFamily="18" charset="0"/>
              </a:rPr>
              <a:t>Today </a:t>
            </a:r>
            <a:endParaRPr lang="en-CA" altLang="en-US" sz="2600" b="1" u="sng">
              <a:cs typeface="Times New Roman" panose="02020603050405020304" pitchFamily="18" charset="0"/>
            </a:endParaRPr>
          </a:p>
          <a:p>
            <a:pPr>
              <a:spcBef>
                <a:spcPct val="0"/>
              </a:spcBef>
              <a:buFontTx/>
              <a:buNone/>
            </a:pPr>
            <a:r>
              <a:rPr lang="en-CA" altLang="en-US">
                <a:cs typeface="Times New Roman" panose="02020603050405020304" pitchFamily="18" charset="0"/>
              </a:rPr>
              <a:t>OXIDATION means:</a:t>
            </a:r>
            <a:endParaRPr lang="en-CA" altLang="en-US" sz="1400">
              <a:cs typeface="Times New Roman" panose="02020603050405020304" pitchFamily="18" charset="0"/>
            </a:endParaRPr>
          </a:p>
          <a:p>
            <a:pPr>
              <a:spcBef>
                <a:spcPct val="0"/>
              </a:spcBef>
              <a:buFontTx/>
              <a:buNone/>
            </a:pPr>
            <a:r>
              <a:rPr lang="en-CA" altLang="en-US">
                <a:cs typeface="Times New Roman" panose="02020603050405020304" pitchFamily="18" charset="0"/>
              </a:rPr>
              <a:t>-</a:t>
            </a:r>
            <a:r>
              <a:rPr lang="en-CA" altLang="en-US" sz="600">
                <a:cs typeface="Times New Roman" panose="02020603050405020304" pitchFamily="18" charset="0"/>
              </a:rPr>
              <a:t>    </a:t>
            </a:r>
            <a:r>
              <a:rPr lang="en-CA" altLang="en-US">
                <a:cs typeface="Times New Roman" panose="02020603050405020304" pitchFamily="18" charset="0"/>
              </a:rPr>
              <a:t>a LOSS of ELECTRONS</a:t>
            </a:r>
            <a:endParaRPr lang="en-CA" altLang="en-US" sz="1400">
              <a:cs typeface="Times New Roman" panose="02020603050405020304" pitchFamily="18" charset="0"/>
            </a:endParaRPr>
          </a:p>
          <a:p>
            <a:pPr>
              <a:spcBef>
                <a:spcPct val="0"/>
              </a:spcBef>
              <a:buFontTx/>
              <a:buNone/>
            </a:pPr>
            <a:r>
              <a:rPr lang="en-CA" altLang="en-US" sz="3600">
                <a:cs typeface="Times New Roman" panose="02020603050405020304" pitchFamily="18" charset="0"/>
              </a:rPr>
              <a:t> </a:t>
            </a:r>
            <a:endParaRPr lang="en-CA" altLang="en-US" sz="1400">
              <a:cs typeface="Times New Roman" panose="02020603050405020304" pitchFamily="18" charset="0"/>
            </a:endParaRPr>
          </a:p>
          <a:p>
            <a:pPr>
              <a:spcBef>
                <a:spcPct val="0"/>
              </a:spcBef>
              <a:buFontTx/>
              <a:buNone/>
            </a:pPr>
            <a:r>
              <a:rPr lang="en-CA" altLang="en-US">
                <a:cs typeface="Times New Roman" panose="02020603050405020304" pitchFamily="18" charset="0"/>
              </a:rPr>
              <a:t>REDUCTION means:</a:t>
            </a:r>
            <a:endParaRPr lang="en-CA" altLang="en-US" sz="1400">
              <a:cs typeface="Times New Roman" panose="02020603050405020304" pitchFamily="18" charset="0"/>
            </a:endParaRPr>
          </a:p>
          <a:p>
            <a:pPr>
              <a:spcBef>
                <a:spcPct val="0"/>
              </a:spcBef>
              <a:buFontTx/>
              <a:buNone/>
            </a:pPr>
            <a:r>
              <a:rPr lang="en-CA" altLang="en-US">
                <a:cs typeface="Times New Roman" panose="02020603050405020304" pitchFamily="18" charset="0"/>
              </a:rPr>
              <a:t>-</a:t>
            </a:r>
            <a:r>
              <a:rPr lang="en-CA" altLang="en-US" sz="600">
                <a:cs typeface="Times New Roman" panose="02020603050405020304" pitchFamily="18" charset="0"/>
              </a:rPr>
              <a:t>    </a:t>
            </a:r>
            <a:r>
              <a:rPr lang="en-CA" altLang="en-US">
                <a:cs typeface="Times New Roman" panose="02020603050405020304" pitchFamily="18" charset="0"/>
              </a:rPr>
              <a:t>a GAIN of ELECTRONS</a:t>
            </a:r>
          </a:p>
          <a:p>
            <a:pPr>
              <a:spcBef>
                <a:spcPct val="0"/>
              </a:spcBef>
              <a:buFontTx/>
              <a:buNone/>
            </a:pPr>
            <a:endParaRPr lang="en-CA" altLang="en-US" sz="1400">
              <a:cs typeface="Times New Roman" panose="02020603050405020304" pitchFamily="18" charset="0"/>
            </a:endParaRPr>
          </a:p>
          <a:p>
            <a:pPr>
              <a:spcBef>
                <a:spcPct val="0"/>
              </a:spcBef>
              <a:buFontTx/>
              <a:buNone/>
            </a:pPr>
            <a:r>
              <a:rPr lang="en-CA" altLang="en-US" sz="2800">
                <a:cs typeface="Times New Roman" panose="02020603050405020304" pitchFamily="18" charset="0"/>
              </a:rPr>
              <a:t>Memory Device : </a:t>
            </a:r>
            <a:endParaRPr lang="en-CA" altLang="en-US" sz="1200">
              <a:cs typeface="Times New Roman" panose="02020603050405020304" pitchFamily="18" charset="0"/>
            </a:endParaRPr>
          </a:p>
          <a:p>
            <a:pPr>
              <a:spcBef>
                <a:spcPct val="0"/>
              </a:spcBef>
              <a:buFontTx/>
              <a:buNone/>
            </a:pPr>
            <a:r>
              <a:rPr lang="en-CA" altLang="en-US" sz="2800">
                <a:cs typeface="Times New Roman" panose="02020603050405020304" pitchFamily="18" charset="0"/>
              </a:rPr>
              <a:t>	LEO the lion says GER</a:t>
            </a:r>
            <a:endParaRPr lang="en-US" altLang="en-US" sz="2800">
              <a:cs typeface="Times New Roman" panose="02020603050405020304" pitchFamily="18" charset="0"/>
            </a:endParaRPr>
          </a:p>
          <a:p>
            <a:pPr>
              <a:spcBef>
                <a:spcPct val="0"/>
              </a:spcBef>
              <a:buFontTx/>
              <a:buNone/>
            </a:pPr>
            <a:r>
              <a:rPr lang="en-US" altLang="en-US" sz="2800">
                <a:cs typeface="Times New Roman" panose="02020603050405020304" pitchFamily="18" charset="0"/>
              </a:rPr>
              <a:t>	(Lose Electrons Oxidation, Gain Electrons Reduction)</a:t>
            </a:r>
          </a:p>
          <a:p>
            <a:pPr>
              <a:spcBef>
                <a:spcPct val="0"/>
              </a:spcBef>
              <a:buFontTx/>
              <a:buNone/>
            </a:pPr>
            <a:endParaRPr lang="en-US" altLang="en-US" sz="2800">
              <a:cs typeface="Times New Roman" panose="02020603050405020304" pitchFamily="18" charset="0"/>
            </a:endParaRPr>
          </a:p>
          <a:p>
            <a:pPr>
              <a:spcBef>
                <a:spcPct val="0"/>
              </a:spcBef>
              <a:buFontTx/>
              <a:buNone/>
            </a:pPr>
            <a:r>
              <a:rPr lang="en-US" altLang="en-US" sz="2800">
                <a:cs typeface="Times New Roman" panose="02020603050405020304" pitchFamily="18" charset="0"/>
              </a:rPr>
              <a:t>	OIL RIG (Oxidation Is Loss, Reduction Is Gain)</a:t>
            </a:r>
            <a:endParaRPr lang="en-CA" altLang="en-US" sz="1200">
              <a:cs typeface="Times New Roman" panose="02020603050405020304" pitchFamily="18" charset="0"/>
            </a:endParaRPr>
          </a:p>
          <a:p>
            <a:pPr>
              <a:spcBef>
                <a:spcPct val="0"/>
              </a:spcBef>
              <a:buFontTx/>
              <a:buNone/>
            </a:pPr>
            <a:endParaRPr lang="en-CA" altLang="en-US" sz="2400"/>
          </a:p>
        </p:txBody>
      </p:sp>
    </p:spTree>
    <p:extLst>
      <p:ext uri="{BB962C8B-B14F-4D97-AF65-F5344CB8AC3E}">
        <p14:creationId xmlns:p14="http://schemas.microsoft.com/office/powerpoint/2010/main" val="2263173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B6C8DC5-6EB5-4729-80E6-8DEF244C0F69}" type="slidenum">
              <a:rPr lang="en-CA" altLang="en-US" sz="1400"/>
              <a:pPr eaLnBrk="1" hangingPunct="1">
                <a:spcBef>
                  <a:spcPct val="0"/>
                </a:spcBef>
                <a:buFontTx/>
                <a:buNone/>
              </a:pPr>
              <a:t>73</a:t>
            </a:fld>
            <a:endParaRPr lang="en-CA" altLang="en-US" sz="1400"/>
          </a:p>
        </p:txBody>
      </p:sp>
      <p:sp>
        <p:nvSpPr>
          <p:cNvPr id="7171" name="Rectangle 3"/>
          <p:cNvSpPr>
            <a:spLocks noChangeArrowheads="1"/>
          </p:cNvSpPr>
          <p:nvPr/>
        </p:nvSpPr>
        <p:spPr bwMode="auto">
          <a:xfrm>
            <a:off x="1828800" y="533400"/>
            <a:ext cx="41148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accent1"/>
              </a:buClr>
              <a:buSzPct val="70000"/>
              <a:buFont typeface="Monotype Sorts" pitchFamily="2" charset="2"/>
              <a:buNone/>
            </a:pPr>
            <a:r>
              <a:rPr kumimoji="1" lang="en-US" altLang="en-US" sz="2400" b="1">
                <a:solidFill>
                  <a:schemeClr val="accent2"/>
                </a:solidFill>
                <a:latin typeface="Arial" panose="020B0604020202020204" pitchFamily="34" charset="0"/>
              </a:rPr>
              <a:t>Oxidation</a:t>
            </a:r>
            <a:r>
              <a:rPr kumimoji="1" lang="en-US" altLang="en-US" sz="2000" b="1">
                <a:latin typeface="Arial" panose="020B0604020202020204" pitchFamily="34" charset="0"/>
              </a:rPr>
              <a:t> is…</a:t>
            </a:r>
          </a:p>
          <a:p>
            <a:pPr>
              <a:spcBef>
                <a:spcPct val="50000"/>
              </a:spcBef>
              <a:buClr>
                <a:schemeClr val="accent1"/>
              </a:buClr>
              <a:buSzPct val="70000"/>
              <a:buFont typeface="Monotype Sorts" pitchFamily="2" charset="2"/>
              <a:buNone/>
            </a:pPr>
            <a:endParaRPr kumimoji="1" lang="en-US" altLang="en-US" sz="2000" b="1">
              <a:latin typeface="Arial" panose="020B0604020202020204" pitchFamily="34" charset="0"/>
            </a:endParaRPr>
          </a:p>
          <a:p>
            <a:pPr lvl="1">
              <a:spcBef>
                <a:spcPct val="50000"/>
              </a:spcBef>
            </a:pPr>
            <a:r>
              <a:rPr kumimoji="1" lang="en-US" altLang="en-US" sz="2000" b="1">
                <a:latin typeface="Arial" panose="020B0604020202020204" pitchFamily="34" charset="0"/>
              </a:rPr>
              <a:t>the loss of electrons</a:t>
            </a:r>
          </a:p>
          <a:p>
            <a:pPr lvl="1">
              <a:spcBef>
                <a:spcPct val="50000"/>
              </a:spcBef>
            </a:pPr>
            <a:r>
              <a:rPr kumimoji="1" lang="en-US" altLang="en-US" sz="2000" b="1">
                <a:latin typeface="Arial" panose="020B0604020202020204" pitchFamily="34" charset="0"/>
              </a:rPr>
              <a:t>an increase in oxidation number</a:t>
            </a:r>
          </a:p>
          <a:p>
            <a:pPr>
              <a:spcBef>
                <a:spcPct val="50000"/>
              </a:spcBef>
              <a:buClr>
                <a:schemeClr val="accent1"/>
              </a:buClr>
              <a:buSzPct val="70000"/>
              <a:buFont typeface="Monotype Sorts" pitchFamily="2" charset="2"/>
              <a:buNone/>
            </a:pPr>
            <a:endParaRPr kumimoji="1" lang="en-US" altLang="en-US" sz="2400" b="1">
              <a:latin typeface="Arial" panose="020B0604020202020204" pitchFamily="34" charset="0"/>
            </a:endParaRPr>
          </a:p>
          <a:p>
            <a:pPr>
              <a:spcBef>
                <a:spcPct val="50000"/>
              </a:spcBef>
              <a:buClr>
                <a:schemeClr val="accent1"/>
              </a:buClr>
              <a:buSzPct val="70000"/>
              <a:buFont typeface="Monotype Sorts" pitchFamily="2" charset="2"/>
              <a:buNone/>
            </a:pPr>
            <a:r>
              <a:rPr kumimoji="1" lang="en-US" altLang="en-US" sz="2000" b="1">
                <a:latin typeface="Arial" panose="020B0604020202020204" pitchFamily="34" charset="0"/>
              </a:rPr>
              <a:t>Na </a:t>
            </a:r>
            <a:r>
              <a:rPr kumimoji="1" lang="en-US" altLang="en-US" sz="2000" b="1">
                <a:latin typeface="Arial" panose="020B0604020202020204" pitchFamily="34" charset="0"/>
                <a:sym typeface="Wingdings" panose="05000000000000000000" pitchFamily="2" charset="2"/>
              </a:rPr>
              <a:t> Na</a:t>
            </a:r>
            <a:r>
              <a:rPr kumimoji="1" lang="en-US" altLang="en-US" sz="2000" b="1" baseline="30000">
                <a:latin typeface="Arial" panose="020B0604020202020204" pitchFamily="34" charset="0"/>
                <a:sym typeface="Wingdings" panose="05000000000000000000" pitchFamily="2" charset="2"/>
              </a:rPr>
              <a:t>+</a:t>
            </a:r>
            <a:r>
              <a:rPr kumimoji="1" lang="en-US" altLang="en-US" sz="2000" b="1">
                <a:latin typeface="Arial" panose="020B0604020202020204" pitchFamily="34" charset="0"/>
                <a:sym typeface="Wingdings" panose="05000000000000000000" pitchFamily="2" charset="2"/>
              </a:rPr>
              <a:t> + e</a:t>
            </a:r>
            <a:r>
              <a:rPr kumimoji="1" lang="en-US" altLang="en-US" sz="2000" b="1" baseline="30000">
                <a:latin typeface="Arial" panose="020B0604020202020204" pitchFamily="34" charset="0"/>
                <a:sym typeface="Wingdings" panose="05000000000000000000" pitchFamily="2" charset="2"/>
              </a:rPr>
              <a:t>-</a:t>
            </a:r>
            <a:endParaRPr kumimoji="1" lang="en-US" altLang="en-US" sz="2000" b="1" baseline="30000">
              <a:latin typeface="Arial" panose="020B0604020202020204" pitchFamily="34" charset="0"/>
            </a:endParaRPr>
          </a:p>
          <a:p>
            <a:pPr>
              <a:spcBef>
                <a:spcPct val="50000"/>
              </a:spcBef>
              <a:buClr>
                <a:schemeClr val="accent1"/>
              </a:buClr>
              <a:buSzPct val="70000"/>
              <a:buFont typeface="Monotype Sorts" pitchFamily="2" charset="2"/>
              <a:buNone/>
            </a:pPr>
            <a:endParaRPr kumimoji="1" lang="en-US" altLang="en-US" sz="2000" b="1">
              <a:latin typeface="Arial" panose="020B0604020202020204" pitchFamily="34" charset="0"/>
            </a:endParaRPr>
          </a:p>
          <a:p>
            <a:pPr>
              <a:spcBef>
                <a:spcPct val="50000"/>
              </a:spcBef>
              <a:buClr>
                <a:schemeClr val="accent1"/>
              </a:buClr>
              <a:buSzPct val="70000"/>
              <a:buFont typeface="Monotype Sorts" pitchFamily="2" charset="2"/>
              <a:buNone/>
            </a:pPr>
            <a:r>
              <a:rPr kumimoji="1" lang="en-US" altLang="en-US" sz="1800" b="1" i="1">
                <a:latin typeface="Arial" panose="020B0604020202020204" pitchFamily="34" charset="0"/>
              </a:rPr>
              <a:t>notice the electrons are on the right</a:t>
            </a:r>
          </a:p>
        </p:txBody>
      </p:sp>
      <p:sp>
        <p:nvSpPr>
          <p:cNvPr id="7172" name="Rectangle 4"/>
          <p:cNvSpPr>
            <a:spLocks noChangeArrowheads="1"/>
          </p:cNvSpPr>
          <p:nvPr/>
        </p:nvSpPr>
        <p:spPr bwMode="auto">
          <a:xfrm>
            <a:off x="6553200" y="457201"/>
            <a:ext cx="4114800"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accent1"/>
              </a:buClr>
              <a:buSzPct val="70000"/>
              <a:buFont typeface="Monotype Sorts" pitchFamily="2" charset="2"/>
              <a:buNone/>
            </a:pPr>
            <a:r>
              <a:rPr kumimoji="1" lang="en-US" altLang="en-US" sz="2400" b="1">
                <a:solidFill>
                  <a:schemeClr val="accent2"/>
                </a:solidFill>
                <a:latin typeface="Arial" panose="020B0604020202020204" pitchFamily="34" charset="0"/>
              </a:rPr>
              <a:t>Reduction</a:t>
            </a:r>
            <a:r>
              <a:rPr kumimoji="1" lang="en-US" altLang="en-US" sz="2000" b="1">
                <a:latin typeface="Arial" panose="020B0604020202020204" pitchFamily="34" charset="0"/>
              </a:rPr>
              <a:t> is…</a:t>
            </a:r>
          </a:p>
          <a:p>
            <a:pPr>
              <a:spcBef>
                <a:spcPct val="50000"/>
              </a:spcBef>
              <a:buClr>
                <a:schemeClr val="accent1"/>
              </a:buClr>
              <a:buSzPct val="70000"/>
              <a:buFont typeface="Monotype Sorts" pitchFamily="2" charset="2"/>
              <a:buNone/>
            </a:pPr>
            <a:endParaRPr kumimoji="1" lang="en-US" altLang="en-US" sz="2000" b="1">
              <a:latin typeface="Arial" panose="020B0604020202020204" pitchFamily="34" charset="0"/>
            </a:endParaRPr>
          </a:p>
          <a:p>
            <a:pPr lvl="1">
              <a:spcBef>
                <a:spcPct val="50000"/>
              </a:spcBef>
            </a:pPr>
            <a:r>
              <a:rPr kumimoji="1" lang="en-US" altLang="en-US" sz="2000" b="1">
                <a:latin typeface="Arial" panose="020B0604020202020204" pitchFamily="34" charset="0"/>
              </a:rPr>
              <a:t>the gain of electrons</a:t>
            </a:r>
          </a:p>
          <a:p>
            <a:pPr lvl="1">
              <a:spcBef>
                <a:spcPct val="50000"/>
              </a:spcBef>
            </a:pPr>
            <a:r>
              <a:rPr kumimoji="1" lang="en-US" altLang="en-US" sz="2000" b="1">
                <a:latin typeface="Arial" panose="020B0604020202020204" pitchFamily="34" charset="0"/>
              </a:rPr>
              <a:t>a decrease in oxidation number</a:t>
            </a:r>
          </a:p>
          <a:p>
            <a:pPr>
              <a:spcBef>
                <a:spcPct val="50000"/>
              </a:spcBef>
              <a:buClr>
                <a:schemeClr val="accent1"/>
              </a:buClr>
              <a:buSzPct val="70000"/>
              <a:buFont typeface="Monotype Sorts" pitchFamily="2" charset="2"/>
              <a:buNone/>
            </a:pPr>
            <a:endParaRPr kumimoji="1" lang="en-US" altLang="en-US" sz="2000" b="1">
              <a:latin typeface="Arial" panose="020B0604020202020204" pitchFamily="34" charset="0"/>
            </a:endParaRPr>
          </a:p>
          <a:p>
            <a:pPr>
              <a:spcBef>
                <a:spcPct val="50000"/>
              </a:spcBef>
              <a:buClr>
                <a:schemeClr val="accent1"/>
              </a:buClr>
              <a:buSzPct val="70000"/>
              <a:buFont typeface="Monotype Sorts" pitchFamily="2" charset="2"/>
              <a:buNone/>
            </a:pPr>
            <a:r>
              <a:rPr kumimoji="1" lang="en-US" altLang="en-US" sz="2000" b="1">
                <a:latin typeface="Arial" panose="020B0604020202020204" pitchFamily="34" charset="0"/>
              </a:rPr>
              <a:t>Cl</a:t>
            </a:r>
            <a:r>
              <a:rPr kumimoji="1" lang="en-US" altLang="en-US" sz="2000" b="1" baseline="-25000">
                <a:latin typeface="Arial" panose="020B0604020202020204" pitchFamily="34" charset="0"/>
              </a:rPr>
              <a:t>2</a:t>
            </a:r>
            <a:r>
              <a:rPr kumimoji="1" lang="en-US" altLang="en-US" sz="2000" b="1">
                <a:latin typeface="Arial" panose="020B0604020202020204" pitchFamily="34" charset="0"/>
              </a:rPr>
              <a:t> + 2e</a:t>
            </a:r>
            <a:r>
              <a:rPr kumimoji="1" lang="en-US" altLang="en-US" sz="2000" b="1" baseline="30000">
                <a:latin typeface="Arial" panose="020B0604020202020204" pitchFamily="34" charset="0"/>
              </a:rPr>
              <a:t>-</a:t>
            </a:r>
            <a:r>
              <a:rPr kumimoji="1" lang="en-US" altLang="en-US" sz="2000" b="1">
                <a:latin typeface="Arial" panose="020B0604020202020204" pitchFamily="34" charset="0"/>
              </a:rPr>
              <a:t> </a:t>
            </a:r>
            <a:r>
              <a:rPr kumimoji="1" lang="en-US" altLang="en-US" sz="2000" b="1">
                <a:latin typeface="Arial" panose="020B0604020202020204" pitchFamily="34" charset="0"/>
                <a:sym typeface="Wingdings" panose="05000000000000000000" pitchFamily="2" charset="2"/>
              </a:rPr>
              <a:t> 2Cl</a:t>
            </a:r>
            <a:r>
              <a:rPr kumimoji="1" lang="en-US" altLang="en-US" sz="2000" b="1" baseline="30000">
                <a:latin typeface="Arial" panose="020B0604020202020204" pitchFamily="34" charset="0"/>
                <a:sym typeface="Wingdings" panose="05000000000000000000" pitchFamily="2" charset="2"/>
              </a:rPr>
              <a:t>-</a:t>
            </a:r>
            <a:endParaRPr kumimoji="1" lang="en-US" altLang="en-US" sz="2000" b="1" baseline="30000">
              <a:latin typeface="Arial" panose="020B0604020202020204" pitchFamily="34" charset="0"/>
            </a:endParaRPr>
          </a:p>
          <a:p>
            <a:pPr>
              <a:spcBef>
                <a:spcPct val="50000"/>
              </a:spcBef>
              <a:buClr>
                <a:schemeClr val="accent1"/>
              </a:buClr>
              <a:buSzPct val="70000"/>
              <a:buFont typeface="Monotype Sorts" pitchFamily="2" charset="2"/>
              <a:buNone/>
            </a:pPr>
            <a:endParaRPr kumimoji="1" lang="en-US" altLang="en-US" sz="2000" b="1">
              <a:latin typeface="Arial" panose="020B0604020202020204" pitchFamily="34" charset="0"/>
            </a:endParaRPr>
          </a:p>
          <a:p>
            <a:pPr>
              <a:spcBef>
                <a:spcPct val="50000"/>
              </a:spcBef>
              <a:buClr>
                <a:schemeClr val="accent1"/>
              </a:buClr>
              <a:buSzPct val="70000"/>
              <a:buFont typeface="Monotype Sorts" pitchFamily="2" charset="2"/>
              <a:buNone/>
            </a:pPr>
            <a:r>
              <a:rPr kumimoji="1" lang="en-US" altLang="en-US" sz="1800" b="1" i="1">
                <a:latin typeface="Arial" panose="020B0604020202020204" pitchFamily="34" charset="0"/>
              </a:rPr>
              <a:t>notice electrons are on the left</a:t>
            </a:r>
          </a:p>
        </p:txBody>
      </p:sp>
    </p:spTree>
    <p:extLst>
      <p:ext uri="{BB962C8B-B14F-4D97-AF65-F5344CB8AC3E}">
        <p14:creationId xmlns:p14="http://schemas.microsoft.com/office/powerpoint/2010/main" val="61694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7A41B32-C564-413E-A567-8058FCB642C8}" type="slidenum">
              <a:rPr lang="en-CA" altLang="en-US" sz="1400"/>
              <a:pPr eaLnBrk="1" hangingPunct="1">
                <a:spcBef>
                  <a:spcPct val="0"/>
                </a:spcBef>
                <a:buFontTx/>
                <a:buNone/>
              </a:pPr>
              <a:t>74</a:t>
            </a:fld>
            <a:endParaRPr lang="en-CA" altLang="en-US" sz="1400"/>
          </a:p>
        </p:txBody>
      </p:sp>
      <p:sp>
        <p:nvSpPr>
          <p:cNvPr id="8195" name="Rectangle 2"/>
          <p:cNvSpPr>
            <a:spLocks noChangeArrowheads="1"/>
          </p:cNvSpPr>
          <p:nvPr/>
        </p:nvSpPr>
        <p:spPr bwMode="auto">
          <a:xfrm>
            <a:off x="1981200" y="2133601"/>
            <a:ext cx="82296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
                <a:schemeClr val="accent1"/>
              </a:buClr>
              <a:buSzPct val="70000"/>
              <a:buFont typeface="Monotype Sorts" pitchFamily="2" charset="2"/>
              <a:buNone/>
            </a:pPr>
            <a:r>
              <a:rPr kumimoji="1" lang="en-US" altLang="en-US" sz="2800">
                <a:solidFill>
                  <a:schemeClr val="accent2"/>
                </a:solidFill>
                <a:latin typeface="Arial" panose="020B0604020202020204" pitchFamily="34" charset="0"/>
              </a:rPr>
              <a:t>Oxidation states</a:t>
            </a:r>
            <a:r>
              <a:rPr kumimoji="1" lang="en-US" altLang="en-US" sz="2400">
                <a:latin typeface="Arial" panose="020B0604020202020204" pitchFamily="34" charset="0"/>
              </a:rPr>
              <a:t> are numbers assigned to atoms that reflect the net charge an atom would have if the electrons in the chemical bonds involving that atom were assigned to the more </a:t>
            </a:r>
            <a:r>
              <a:rPr kumimoji="1" lang="en-US" altLang="en-US" sz="2400">
                <a:solidFill>
                  <a:schemeClr val="accent2"/>
                </a:solidFill>
                <a:latin typeface="Arial" panose="020B0604020202020204" pitchFamily="34" charset="0"/>
              </a:rPr>
              <a:t>electronegative</a:t>
            </a:r>
            <a:r>
              <a:rPr kumimoji="1" lang="en-US" altLang="en-US" sz="2400">
                <a:latin typeface="Arial" panose="020B0604020202020204" pitchFamily="34" charset="0"/>
              </a:rPr>
              <a:t> atoms.</a:t>
            </a:r>
          </a:p>
          <a:p>
            <a:pPr>
              <a:lnSpc>
                <a:spcPct val="90000"/>
              </a:lnSpc>
              <a:spcBef>
                <a:spcPct val="50000"/>
              </a:spcBef>
              <a:buClr>
                <a:schemeClr val="accent1"/>
              </a:buClr>
              <a:buSzPct val="70000"/>
              <a:buFont typeface="Monotype Sorts" pitchFamily="2" charset="2"/>
              <a:buNone/>
            </a:pPr>
            <a:endParaRPr kumimoji="1" lang="en-US" altLang="en-US" sz="2000">
              <a:latin typeface="Arial" panose="020B0604020202020204" pitchFamily="34" charset="0"/>
            </a:endParaRPr>
          </a:p>
          <a:p>
            <a:pPr>
              <a:spcBef>
                <a:spcPct val="50000"/>
              </a:spcBef>
              <a:buClr>
                <a:schemeClr val="accent1"/>
              </a:buClr>
              <a:buSzPct val="70000"/>
              <a:buFont typeface="Monotype Sorts" pitchFamily="2" charset="2"/>
              <a:buNone/>
            </a:pPr>
            <a:r>
              <a:rPr kumimoji="1" lang="en-US" altLang="en-US" sz="2400">
                <a:latin typeface="Arial" panose="020B0604020202020204" pitchFamily="34" charset="0"/>
              </a:rPr>
              <a:t>Oxidation states can be thought of as “imaginary” charges.  They are assigned according to the following set of rules:</a:t>
            </a:r>
            <a:endParaRPr kumimoji="1" lang="en-CA" altLang="en-US" sz="2400">
              <a:latin typeface="Arial" panose="020B0604020202020204" pitchFamily="34" charset="0"/>
            </a:endParaRPr>
          </a:p>
        </p:txBody>
      </p:sp>
      <p:sp>
        <p:nvSpPr>
          <p:cNvPr id="8196" name="Rectangle 3"/>
          <p:cNvSpPr>
            <a:spLocks noChangeArrowheads="1"/>
          </p:cNvSpPr>
          <p:nvPr/>
        </p:nvSpPr>
        <p:spPr bwMode="auto">
          <a:xfrm>
            <a:off x="4343400" y="838200"/>
            <a:ext cx="353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en-US" sz="3600" u="sng">
                <a:solidFill>
                  <a:schemeClr val="tx2"/>
                </a:solidFill>
                <a:latin typeface="Arial" panose="020B0604020202020204" pitchFamily="34" charset="0"/>
              </a:rPr>
              <a:t>Oxidation States</a:t>
            </a:r>
            <a:endParaRPr kumimoji="1" lang="en-CA" altLang="en-US" sz="3600" u="sng">
              <a:solidFill>
                <a:schemeClr val="tx2"/>
              </a:solidFill>
              <a:latin typeface="Arial" panose="020B0604020202020204" pitchFamily="34" charset="0"/>
            </a:endParaRPr>
          </a:p>
        </p:txBody>
      </p:sp>
      <p:sp>
        <p:nvSpPr>
          <p:cNvPr id="8197" name="Rectangle 4"/>
          <p:cNvSpPr>
            <a:spLocks noChangeArrowheads="1"/>
          </p:cNvSpPr>
          <p:nvPr/>
        </p:nvSpPr>
        <p:spPr bwMode="auto">
          <a:xfrm>
            <a:off x="2362201" y="1"/>
            <a:ext cx="59166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u="sng">
                <a:cs typeface="Times New Roman" panose="02020603050405020304" pitchFamily="18" charset="0"/>
              </a:rPr>
              <a:t> Assigning Oxidation Numbers</a:t>
            </a:r>
          </a:p>
        </p:txBody>
      </p:sp>
    </p:spTree>
    <p:extLst>
      <p:ext uri="{BB962C8B-B14F-4D97-AF65-F5344CB8AC3E}">
        <p14:creationId xmlns:p14="http://schemas.microsoft.com/office/powerpoint/2010/main" val="1474727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A953ABF-AA27-4B16-8C03-7239198660A7}" type="slidenum">
              <a:rPr lang="en-CA" altLang="en-US" sz="1400"/>
              <a:pPr eaLnBrk="1" hangingPunct="1">
                <a:spcBef>
                  <a:spcPct val="0"/>
                </a:spcBef>
                <a:buFontTx/>
                <a:buNone/>
              </a:pPr>
              <a:t>75</a:t>
            </a:fld>
            <a:endParaRPr lang="en-CA" altLang="en-US" sz="1400"/>
          </a:p>
        </p:txBody>
      </p:sp>
      <p:sp>
        <p:nvSpPr>
          <p:cNvPr id="12290" name="Rectangle 2"/>
          <p:cNvSpPr>
            <a:spLocks noChangeArrowheads="1"/>
          </p:cNvSpPr>
          <p:nvPr/>
        </p:nvSpPr>
        <p:spPr bwMode="auto">
          <a:xfrm>
            <a:off x="1828800" y="609601"/>
            <a:ext cx="80772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dirty="0">
                <a:cs typeface="Times New Roman" panose="02020603050405020304" pitchFamily="18" charset="0"/>
              </a:rPr>
              <a:t>#1</a:t>
            </a:r>
          </a:p>
          <a:p>
            <a:pPr eaLnBrk="1" hangingPunct="1">
              <a:spcBef>
                <a:spcPct val="0"/>
              </a:spcBef>
              <a:buFontTx/>
              <a:buNone/>
            </a:pPr>
            <a:r>
              <a:rPr lang="en-CA" altLang="en-US" sz="3600" dirty="0">
                <a:cs typeface="Times New Roman" panose="02020603050405020304" pitchFamily="18" charset="0"/>
              </a:rPr>
              <a:t>	The Oxidation number  of a simple ion is equal to its </a:t>
            </a:r>
            <a:r>
              <a:rPr lang="en-US" altLang="en-US" sz="3600" dirty="0">
                <a:cs typeface="Times New Roman" panose="02020603050405020304" pitchFamily="18" charset="0"/>
              </a:rPr>
              <a:t> </a:t>
            </a:r>
            <a:r>
              <a:rPr lang="en-CA" altLang="en-US" sz="3600" dirty="0">
                <a:cs typeface="Times New Roman" panose="02020603050405020304" pitchFamily="18" charset="0"/>
              </a:rPr>
              <a:t>ionic charge</a:t>
            </a:r>
          </a:p>
          <a:p>
            <a:pPr eaLnBrk="1" hangingPunct="1">
              <a:spcBef>
                <a:spcPct val="0"/>
              </a:spcBef>
              <a:buFontTx/>
              <a:buNone/>
            </a:pPr>
            <a:endParaRPr lang="en-CA" altLang="en-US" sz="1600" dirty="0">
              <a:cs typeface="Times New Roman" panose="02020603050405020304" pitchFamily="18" charset="0"/>
            </a:endParaRPr>
          </a:p>
          <a:p>
            <a:pPr>
              <a:spcBef>
                <a:spcPct val="0"/>
              </a:spcBef>
              <a:buFontTx/>
              <a:buNone/>
            </a:pPr>
            <a:r>
              <a:rPr lang="en-US" altLang="en-US" sz="3600" dirty="0">
                <a:cs typeface="Times New Roman" panose="02020603050405020304" pitchFamily="18" charset="0"/>
              </a:rPr>
              <a:t>            +1             +2           -3</a:t>
            </a:r>
          </a:p>
          <a:p>
            <a:pPr>
              <a:spcBef>
                <a:spcPct val="0"/>
              </a:spcBef>
              <a:buFontTx/>
              <a:buNone/>
            </a:pPr>
            <a:r>
              <a:rPr lang="en-US" altLang="en-US" sz="3600" dirty="0">
                <a:cs typeface="Times New Roman" panose="02020603050405020304" pitchFamily="18" charset="0"/>
              </a:rPr>
              <a:t>		  </a:t>
            </a:r>
            <a:r>
              <a:rPr lang="en-CA" altLang="en-US" sz="3600" dirty="0">
                <a:cs typeface="Times New Roman" panose="02020603050405020304" pitchFamily="18" charset="0"/>
              </a:rPr>
              <a:t>Na </a:t>
            </a:r>
            <a:r>
              <a:rPr lang="en-CA" altLang="en-US" sz="3600" baseline="30000" dirty="0">
                <a:cs typeface="Times New Roman" panose="02020603050405020304" pitchFamily="18" charset="0"/>
              </a:rPr>
              <a:t>+</a:t>
            </a:r>
            <a:r>
              <a:rPr lang="en-CA" altLang="en-US" sz="3600" dirty="0">
                <a:cs typeface="Times New Roman" panose="02020603050405020304" pitchFamily="18" charset="0"/>
              </a:rPr>
              <a:t>  	        Cu </a:t>
            </a:r>
            <a:r>
              <a:rPr lang="en-CA" altLang="en-US" sz="3600" baseline="30000" dirty="0">
                <a:cs typeface="Times New Roman" panose="02020603050405020304" pitchFamily="18" charset="0"/>
              </a:rPr>
              <a:t>2+</a:t>
            </a:r>
            <a:r>
              <a:rPr lang="en-CA" altLang="en-US" sz="3600" dirty="0">
                <a:cs typeface="Times New Roman" panose="02020603050405020304" pitchFamily="18" charset="0"/>
              </a:rPr>
              <a:t>  	     N</a:t>
            </a:r>
            <a:r>
              <a:rPr lang="en-CA" altLang="en-US" sz="3600" baseline="30000" dirty="0">
                <a:cs typeface="Times New Roman" panose="02020603050405020304" pitchFamily="18" charset="0"/>
              </a:rPr>
              <a:t>3-</a:t>
            </a:r>
            <a:endParaRPr lang="en-CA" altLang="en-US" sz="1600" dirty="0">
              <a:cs typeface="Times New Roman" panose="02020603050405020304" pitchFamily="18" charset="0"/>
            </a:endParaRPr>
          </a:p>
          <a:p>
            <a:pPr>
              <a:spcBef>
                <a:spcPct val="0"/>
              </a:spcBef>
              <a:buFontTx/>
              <a:buNone/>
            </a:pPr>
            <a:endParaRPr lang="en-CA" altLang="en-US" sz="2400" dirty="0"/>
          </a:p>
        </p:txBody>
      </p:sp>
      <p:sp>
        <p:nvSpPr>
          <p:cNvPr id="9220" name="Rectangle 3"/>
          <p:cNvSpPr>
            <a:spLocks noChangeArrowheads="1"/>
          </p:cNvSpPr>
          <p:nvPr/>
        </p:nvSpPr>
        <p:spPr bwMode="auto">
          <a:xfrm>
            <a:off x="2133601" y="3581400"/>
            <a:ext cx="7870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3600">
              <a:cs typeface="Times New Roman" panose="02020603050405020304" pitchFamily="18" charset="0"/>
            </a:endParaRPr>
          </a:p>
        </p:txBody>
      </p:sp>
    </p:spTree>
    <p:extLst>
      <p:ext uri="{BB962C8B-B14F-4D97-AF65-F5344CB8AC3E}">
        <p14:creationId xmlns:p14="http://schemas.microsoft.com/office/powerpoint/2010/main" val="89195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xEl>
                                              <p:pRg st="4" end="4"/>
                                            </p:txEl>
                                          </p:spTgt>
                                        </p:tgtEl>
                                        <p:attrNameLst>
                                          <p:attrName>style.visibility</p:attrName>
                                        </p:attrNameLst>
                                      </p:cBhvr>
                                      <p:to>
                                        <p:strVal val="visible"/>
                                      </p:to>
                                    </p:set>
                                    <p:animEffect transition="in" filter="diamond(in)">
                                      <p:cBhvr>
                                        <p:cTn id="7" dur="2000"/>
                                        <p:tgtEl>
                                          <p:spTgt spid="1229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2290">
                                            <p:txEl>
                                              <p:pRg st="3" end="3"/>
                                            </p:txEl>
                                          </p:spTgt>
                                        </p:tgtEl>
                                        <p:attrNameLst>
                                          <p:attrName>style.visibility</p:attrName>
                                        </p:attrNameLst>
                                      </p:cBhvr>
                                      <p:to>
                                        <p:strVal val="visible"/>
                                      </p:to>
                                    </p:set>
                                    <p:anim calcmode="lin" valueType="num">
                                      <p:cBhvr>
                                        <p:cTn id="12" dur="1000" fill="hold"/>
                                        <p:tgtEl>
                                          <p:spTgt spid="12290">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12290">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B08D021-1D24-4BF0-A5D3-6FD9570536AC}" type="slidenum">
              <a:rPr lang="en-CA" altLang="en-US" sz="1400"/>
              <a:pPr eaLnBrk="1" hangingPunct="1">
                <a:spcBef>
                  <a:spcPct val="0"/>
                </a:spcBef>
                <a:buFontTx/>
                <a:buNone/>
              </a:pPr>
              <a:t>76</a:t>
            </a:fld>
            <a:endParaRPr lang="en-CA" altLang="en-US" sz="1400"/>
          </a:p>
        </p:txBody>
      </p:sp>
      <p:sp>
        <p:nvSpPr>
          <p:cNvPr id="55300" name="Rectangle 4"/>
          <p:cNvSpPr>
            <a:spLocks noChangeArrowheads="1"/>
          </p:cNvSpPr>
          <p:nvPr/>
        </p:nvSpPr>
        <p:spPr bwMode="auto">
          <a:xfrm>
            <a:off x="2286000" y="457200"/>
            <a:ext cx="7924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dirty="0"/>
              <a:t>#2</a:t>
            </a:r>
          </a:p>
          <a:p>
            <a:pPr eaLnBrk="1" hangingPunct="1">
              <a:spcBef>
                <a:spcPct val="0"/>
              </a:spcBef>
              <a:buFontTx/>
              <a:buNone/>
            </a:pPr>
            <a:r>
              <a:rPr lang="en-CA" altLang="en-US" sz="3600" dirty="0"/>
              <a:t>	The Oxidation number of hydrogen is always +1, 	except in metal hydrides like </a:t>
            </a:r>
            <a:r>
              <a:rPr lang="en-CA" altLang="en-US" sz="3600" dirty="0" err="1"/>
              <a:t>NaH</a:t>
            </a:r>
            <a:r>
              <a:rPr lang="en-CA" altLang="en-US" sz="3600" dirty="0"/>
              <a:t> 	where it is –1</a:t>
            </a:r>
          </a:p>
          <a:p>
            <a:pPr eaLnBrk="1" hangingPunct="1">
              <a:spcBef>
                <a:spcPct val="0"/>
              </a:spcBef>
              <a:buFontTx/>
              <a:buNone/>
            </a:pPr>
            <a:endParaRPr lang="en-US" altLang="en-US" sz="3600" dirty="0"/>
          </a:p>
          <a:p>
            <a:pPr eaLnBrk="1" hangingPunct="1">
              <a:spcBef>
                <a:spcPct val="0"/>
              </a:spcBef>
              <a:buFontTx/>
              <a:buNone/>
            </a:pPr>
            <a:r>
              <a:rPr lang="en-US" altLang="en-US" sz="3600" dirty="0"/>
              <a:t>                      +1             -1</a:t>
            </a:r>
          </a:p>
          <a:p>
            <a:pPr eaLnBrk="1" hangingPunct="1">
              <a:spcBef>
                <a:spcPct val="0"/>
              </a:spcBef>
              <a:buFontTx/>
              <a:buNone/>
            </a:pPr>
            <a:r>
              <a:rPr lang="en-US" altLang="en-US" sz="3600" dirty="0"/>
              <a:t>		              HCl        </a:t>
            </a:r>
            <a:r>
              <a:rPr lang="en-US" altLang="en-US" sz="3600" dirty="0" err="1"/>
              <a:t>NaH</a:t>
            </a:r>
            <a:endParaRPr lang="en-CA" altLang="en-US" sz="3600" dirty="0"/>
          </a:p>
        </p:txBody>
      </p:sp>
    </p:spTree>
    <p:extLst>
      <p:ext uri="{BB962C8B-B14F-4D97-AF65-F5344CB8AC3E}">
        <p14:creationId xmlns:p14="http://schemas.microsoft.com/office/powerpoint/2010/main" val="153571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300">
                                            <p:txEl>
                                              <p:pRg st="4" end="4"/>
                                            </p:txEl>
                                          </p:spTgt>
                                        </p:tgtEl>
                                        <p:attrNameLst>
                                          <p:attrName>style.visibility</p:attrName>
                                        </p:attrNameLst>
                                      </p:cBhvr>
                                      <p:to>
                                        <p:strVal val="visible"/>
                                      </p:to>
                                    </p:set>
                                    <p:animEffect transition="in" filter="diamond(in)">
                                      <p:cBhvr>
                                        <p:cTn id="7" dur="2000"/>
                                        <p:tgtEl>
                                          <p:spTgt spid="55300">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5300">
                                            <p:txEl>
                                              <p:pRg st="3" end="3"/>
                                            </p:txEl>
                                          </p:spTgt>
                                        </p:tgtEl>
                                        <p:attrNameLst>
                                          <p:attrName>style.visibility</p:attrName>
                                        </p:attrNameLst>
                                      </p:cBhvr>
                                      <p:to>
                                        <p:strVal val="visible"/>
                                      </p:to>
                                    </p:set>
                                    <p:anim calcmode="lin" valueType="num">
                                      <p:cBhvr>
                                        <p:cTn id="12" dur="1000" fill="hold"/>
                                        <p:tgtEl>
                                          <p:spTgt spid="55300">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55300">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553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76CF932-7A25-4175-86D6-6F80C453DE2D}" type="slidenum">
              <a:rPr lang="en-CA" altLang="en-US" sz="1400"/>
              <a:pPr eaLnBrk="1" hangingPunct="1">
                <a:spcBef>
                  <a:spcPct val="0"/>
                </a:spcBef>
                <a:buFontTx/>
                <a:buNone/>
              </a:pPr>
              <a:t>77</a:t>
            </a:fld>
            <a:endParaRPr lang="en-CA" altLang="en-US" sz="1400"/>
          </a:p>
        </p:txBody>
      </p:sp>
      <p:sp>
        <p:nvSpPr>
          <p:cNvPr id="13314" name="Rectangle 2"/>
          <p:cNvSpPr>
            <a:spLocks noChangeArrowheads="1"/>
          </p:cNvSpPr>
          <p:nvPr/>
        </p:nvSpPr>
        <p:spPr bwMode="auto">
          <a:xfrm>
            <a:off x="1981200" y="650876"/>
            <a:ext cx="8153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dirty="0">
                <a:cs typeface="Times New Roman" panose="02020603050405020304" pitchFamily="18" charset="0"/>
              </a:rPr>
              <a:t>#3</a:t>
            </a:r>
          </a:p>
          <a:p>
            <a:pPr eaLnBrk="1" hangingPunct="1">
              <a:spcBef>
                <a:spcPct val="0"/>
              </a:spcBef>
              <a:buFontTx/>
              <a:buNone/>
            </a:pPr>
            <a:r>
              <a:rPr lang="en-CA" altLang="en-US" sz="3600" dirty="0">
                <a:cs typeface="Times New Roman" panose="02020603050405020304" pitchFamily="18" charset="0"/>
              </a:rPr>
              <a:t> 	The Oxidation number  of oxygen is always –2 except in peroxides like X</a:t>
            </a:r>
            <a:r>
              <a:rPr lang="en-CA" altLang="en-US" sz="3600" baseline="-30000" dirty="0">
                <a:cs typeface="Times New Roman" panose="02020603050405020304" pitchFamily="18" charset="0"/>
              </a:rPr>
              <a:t>2</a:t>
            </a:r>
            <a:r>
              <a:rPr lang="en-CA" altLang="en-US" sz="3600" dirty="0">
                <a:cs typeface="Times New Roman" panose="02020603050405020304" pitchFamily="18" charset="0"/>
              </a:rPr>
              <a:t>O</a:t>
            </a:r>
            <a:r>
              <a:rPr lang="en-CA" altLang="en-US" sz="3600" baseline="-30000" dirty="0">
                <a:cs typeface="Times New Roman" panose="02020603050405020304" pitchFamily="18" charset="0"/>
              </a:rPr>
              <a:t>2</a:t>
            </a:r>
            <a:r>
              <a:rPr lang="en-CA" altLang="en-US" sz="3600" dirty="0">
                <a:cs typeface="Times New Roman" panose="02020603050405020304" pitchFamily="18" charset="0"/>
              </a:rPr>
              <a:t> where it is –1</a:t>
            </a:r>
            <a:endParaRPr lang="en-US" altLang="en-US" sz="3600" dirty="0">
              <a:cs typeface="Times New Roman" panose="02020603050405020304" pitchFamily="18" charset="0"/>
            </a:endParaRPr>
          </a:p>
          <a:p>
            <a:pPr eaLnBrk="1" hangingPunct="1">
              <a:spcBef>
                <a:spcPct val="0"/>
              </a:spcBef>
              <a:buFontTx/>
              <a:buNone/>
            </a:pPr>
            <a:endParaRPr lang="en-US" altLang="en-US" sz="3600" dirty="0">
              <a:cs typeface="Times New Roman" panose="02020603050405020304" pitchFamily="18" charset="0"/>
            </a:endParaRPr>
          </a:p>
          <a:p>
            <a:pPr eaLnBrk="1" hangingPunct="1">
              <a:spcBef>
                <a:spcPct val="0"/>
              </a:spcBef>
              <a:buFontTx/>
              <a:buNone/>
            </a:pPr>
            <a:r>
              <a:rPr lang="en-US" altLang="en-US" sz="3600" dirty="0">
                <a:cs typeface="Times New Roman" panose="02020603050405020304" pitchFamily="18" charset="0"/>
              </a:rPr>
              <a:t>                            -2             -1</a:t>
            </a:r>
          </a:p>
          <a:p>
            <a:pPr eaLnBrk="1" hangingPunct="1">
              <a:spcBef>
                <a:spcPct val="0"/>
              </a:spcBef>
              <a:buFontTx/>
              <a:buNone/>
            </a:pPr>
            <a:r>
              <a:rPr lang="en-US" altLang="en-US" sz="3600" dirty="0">
                <a:cs typeface="Times New Roman" panose="02020603050405020304" pitchFamily="18" charset="0"/>
              </a:rPr>
              <a:t>			                H</a:t>
            </a:r>
            <a:r>
              <a:rPr lang="en-US" altLang="en-US" sz="3600" baseline="-25000" dirty="0">
                <a:cs typeface="Times New Roman" panose="02020603050405020304" pitchFamily="18" charset="0"/>
              </a:rPr>
              <a:t>2</a:t>
            </a:r>
            <a:r>
              <a:rPr lang="en-US" altLang="en-US" sz="3600" dirty="0">
                <a:cs typeface="Times New Roman" panose="02020603050405020304" pitchFamily="18" charset="0"/>
              </a:rPr>
              <a:t>O	    	H</a:t>
            </a:r>
            <a:r>
              <a:rPr lang="en-US" altLang="en-US" sz="3600" baseline="-25000" dirty="0">
                <a:cs typeface="Times New Roman" panose="02020603050405020304" pitchFamily="18" charset="0"/>
              </a:rPr>
              <a:t>2</a:t>
            </a:r>
            <a:r>
              <a:rPr lang="en-US" altLang="en-US" sz="3600" dirty="0">
                <a:cs typeface="Times New Roman" panose="02020603050405020304" pitchFamily="18" charset="0"/>
              </a:rPr>
              <a:t>O</a:t>
            </a:r>
            <a:r>
              <a:rPr lang="en-US" altLang="en-US" sz="3600" baseline="-25000" dirty="0">
                <a:cs typeface="Times New Roman" panose="02020603050405020304" pitchFamily="18" charset="0"/>
              </a:rPr>
              <a:t>2</a:t>
            </a:r>
            <a:endParaRPr lang="en-CA" altLang="en-US" sz="3600" baseline="-25000" dirty="0">
              <a:cs typeface="Times New Roman" panose="02020603050405020304" pitchFamily="18" charset="0"/>
            </a:endParaRPr>
          </a:p>
          <a:p>
            <a:pPr>
              <a:spcBef>
                <a:spcPct val="0"/>
              </a:spcBef>
              <a:buFontTx/>
              <a:buNone/>
            </a:pPr>
            <a:r>
              <a:rPr lang="en-CA" altLang="en-US" sz="3600" dirty="0">
                <a:cs typeface="Times New Roman" panose="02020603050405020304" pitchFamily="18" charset="0"/>
              </a:rPr>
              <a:t> </a:t>
            </a:r>
            <a:endParaRPr lang="en-CA" altLang="en-US" sz="1600" dirty="0">
              <a:cs typeface="Times New Roman" panose="02020603050405020304" pitchFamily="18" charset="0"/>
            </a:endParaRPr>
          </a:p>
          <a:p>
            <a:pPr>
              <a:spcBef>
                <a:spcPct val="0"/>
              </a:spcBef>
              <a:buFontTx/>
              <a:buNone/>
            </a:pPr>
            <a:endParaRPr lang="en-CA" altLang="en-US" sz="2400" dirty="0"/>
          </a:p>
        </p:txBody>
      </p:sp>
    </p:spTree>
    <p:extLst>
      <p:ext uri="{BB962C8B-B14F-4D97-AF65-F5344CB8AC3E}">
        <p14:creationId xmlns:p14="http://schemas.microsoft.com/office/powerpoint/2010/main" val="424874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xEl>
                                              <p:pRg st="4" end="4"/>
                                            </p:txEl>
                                          </p:spTgt>
                                        </p:tgtEl>
                                        <p:attrNameLst>
                                          <p:attrName>style.visibility</p:attrName>
                                        </p:attrNameLst>
                                      </p:cBhvr>
                                      <p:to>
                                        <p:strVal val="visible"/>
                                      </p:to>
                                    </p:set>
                                    <p:animEffect transition="in" filter="diamond(in)">
                                      <p:cBhvr>
                                        <p:cTn id="7" dur="2000"/>
                                        <p:tgtEl>
                                          <p:spTgt spid="13314">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 calcmode="lin" valueType="num">
                                      <p:cBhvr>
                                        <p:cTn id="12" dur="1000" fill="hold"/>
                                        <p:tgtEl>
                                          <p:spTgt spid="13314">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13314">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C446186-D9BE-414C-83D1-8458D8CE4914}" type="slidenum">
              <a:rPr lang="en-CA" altLang="en-US" sz="1400"/>
              <a:pPr eaLnBrk="1" hangingPunct="1">
                <a:spcBef>
                  <a:spcPct val="0"/>
                </a:spcBef>
                <a:buFontTx/>
                <a:buNone/>
              </a:pPr>
              <a:t>78</a:t>
            </a:fld>
            <a:endParaRPr lang="en-CA" altLang="en-US" sz="1400"/>
          </a:p>
        </p:txBody>
      </p:sp>
      <p:sp>
        <p:nvSpPr>
          <p:cNvPr id="56324" name="Rectangle 4"/>
          <p:cNvSpPr>
            <a:spLocks noChangeArrowheads="1"/>
          </p:cNvSpPr>
          <p:nvPr/>
        </p:nvSpPr>
        <p:spPr bwMode="auto">
          <a:xfrm>
            <a:off x="1905000" y="152401"/>
            <a:ext cx="8534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3600" dirty="0"/>
          </a:p>
          <a:p>
            <a:pPr eaLnBrk="1" hangingPunct="1">
              <a:spcBef>
                <a:spcPct val="0"/>
              </a:spcBef>
              <a:buFontTx/>
              <a:buNone/>
            </a:pPr>
            <a:endParaRPr lang="en-CA" altLang="en-US" sz="3600" dirty="0"/>
          </a:p>
          <a:p>
            <a:pPr eaLnBrk="1" hangingPunct="1">
              <a:spcBef>
                <a:spcPct val="0"/>
              </a:spcBef>
              <a:buFontTx/>
              <a:buNone/>
            </a:pPr>
            <a:r>
              <a:rPr lang="en-CA" altLang="en-US" sz="3600" dirty="0"/>
              <a:t>#4</a:t>
            </a:r>
          </a:p>
          <a:p>
            <a:pPr eaLnBrk="1" hangingPunct="1">
              <a:spcBef>
                <a:spcPct val="0"/>
              </a:spcBef>
              <a:buFontTx/>
              <a:buNone/>
            </a:pPr>
            <a:r>
              <a:rPr lang="en-CA" altLang="en-US" sz="3600" dirty="0"/>
              <a:t>	 The Oxidation number  of an uncombined element is always zero</a:t>
            </a:r>
          </a:p>
          <a:p>
            <a:pPr eaLnBrk="1" hangingPunct="1">
              <a:spcBef>
                <a:spcPct val="0"/>
              </a:spcBef>
              <a:buFontTx/>
              <a:buNone/>
            </a:pPr>
            <a:endParaRPr lang="en-CA" altLang="en-US" sz="3600" dirty="0"/>
          </a:p>
          <a:p>
            <a:pPr eaLnBrk="1" hangingPunct="1">
              <a:spcBef>
                <a:spcPct val="0"/>
              </a:spcBef>
              <a:buFontTx/>
              <a:buNone/>
            </a:pPr>
            <a:r>
              <a:rPr lang="en-CA" altLang="en-US" sz="3600" dirty="0"/>
              <a:t>		</a:t>
            </a:r>
            <a:r>
              <a:rPr lang="en-US" altLang="en-US" sz="3600" dirty="0"/>
              <a:t> 0              0             0</a:t>
            </a:r>
          </a:p>
          <a:p>
            <a:pPr eaLnBrk="1" hangingPunct="1">
              <a:spcBef>
                <a:spcPct val="0"/>
              </a:spcBef>
              <a:buFontTx/>
              <a:buNone/>
            </a:pPr>
            <a:r>
              <a:rPr lang="en-US" altLang="en-US" sz="3600" dirty="0"/>
              <a:t>		</a:t>
            </a:r>
            <a:r>
              <a:rPr lang="en-CA" altLang="en-US" sz="3600" dirty="0"/>
              <a:t>Na 		   Cu		        N</a:t>
            </a:r>
            <a:r>
              <a:rPr lang="en-CA" altLang="en-US" sz="3600" baseline="-25000" dirty="0"/>
              <a:t>2</a:t>
            </a:r>
          </a:p>
        </p:txBody>
      </p:sp>
    </p:spTree>
    <p:extLst>
      <p:ext uri="{BB962C8B-B14F-4D97-AF65-F5344CB8AC3E}">
        <p14:creationId xmlns:p14="http://schemas.microsoft.com/office/powerpoint/2010/main" val="654643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24">
                                            <p:txEl>
                                              <p:pRg st="6" end="6"/>
                                            </p:txEl>
                                          </p:spTgt>
                                        </p:tgtEl>
                                        <p:attrNameLst>
                                          <p:attrName>style.visibility</p:attrName>
                                        </p:attrNameLst>
                                      </p:cBhvr>
                                      <p:to>
                                        <p:strVal val="visible"/>
                                      </p:to>
                                    </p:set>
                                    <p:animEffect transition="in" filter="diamond(in)">
                                      <p:cBhvr>
                                        <p:cTn id="7" dur="2000"/>
                                        <p:tgtEl>
                                          <p:spTgt spid="56324">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6324">
                                            <p:txEl>
                                              <p:pRg st="5" end="5"/>
                                            </p:txEl>
                                          </p:spTgt>
                                        </p:tgtEl>
                                        <p:attrNameLst>
                                          <p:attrName>style.visibility</p:attrName>
                                        </p:attrNameLst>
                                      </p:cBhvr>
                                      <p:to>
                                        <p:strVal val="visible"/>
                                      </p:to>
                                    </p:set>
                                    <p:anim calcmode="lin" valueType="num">
                                      <p:cBhvr>
                                        <p:cTn id="12" dur="1000" fill="hold"/>
                                        <p:tgtEl>
                                          <p:spTgt spid="56324">
                                            <p:txEl>
                                              <p:pRg st="5" end="5"/>
                                            </p:txEl>
                                          </p:spTgt>
                                        </p:tgtEl>
                                        <p:attrNameLst>
                                          <p:attrName>ppt_w</p:attrName>
                                        </p:attrNameLst>
                                      </p:cBhvr>
                                      <p:tavLst>
                                        <p:tav tm="0">
                                          <p:val>
                                            <p:strVal val="#ppt_w*0.70"/>
                                          </p:val>
                                        </p:tav>
                                        <p:tav tm="100000">
                                          <p:val>
                                            <p:strVal val="#ppt_w"/>
                                          </p:val>
                                        </p:tav>
                                      </p:tavLst>
                                    </p:anim>
                                    <p:anim calcmode="lin" valueType="num">
                                      <p:cBhvr>
                                        <p:cTn id="13" dur="1000" fill="hold"/>
                                        <p:tgtEl>
                                          <p:spTgt spid="56324">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563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246B9D5-3E4E-4A52-A784-7AE8B436D0ED}" type="slidenum">
              <a:rPr lang="en-CA" altLang="en-US" sz="1400"/>
              <a:pPr eaLnBrk="1" hangingPunct="1">
                <a:spcBef>
                  <a:spcPct val="0"/>
                </a:spcBef>
                <a:buFontTx/>
                <a:buNone/>
              </a:pPr>
              <a:t>79</a:t>
            </a:fld>
            <a:endParaRPr lang="en-CA" altLang="en-US" sz="1400"/>
          </a:p>
        </p:txBody>
      </p:sp>
      <p:sp>
        <p:nvSpPr>
          <p:cNvPr id="14338" name="Rectangle 2"/>
          <p:cNvSpPr>
            <a:spLocks noChangeArrowheads="1"/>
          </p:cNvSpPr>
          <p:nvPr/>
        </p:nvSpPr>
        <p:spPr bwMode="auto">
          <a:xfrm>
            <a:off x="1524000" y="685800"/>
            <a:ext cx="9144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dirty="0">
                <a:cs typeface="Times New Roman" panose="02020603050405020304" pitchFamily="18" charset="0"/>
              </a:rPr>
              <a:t>#5</a:t>
            </a:r>
          </a:p>
          <a:p>
            <a:pPr eaLnBrk="1" hangingPunct="1">
              <a:spcBef>
                <a:spcPct val="0"/>
              </a:spcBef>
              <a:buFontTx/>
              <a:buNone/>
            </a:pPr>
            <a:r>
              <a:rPr lang="en-CA" altLang="en-US" sz="3600" dirty="0">
                <a:cs typeface="Times New Roman" panose="02020603050405020304" pitchFamily="18" charset="0"/>
              </a:rPr>
              <a:t>	For any neutral(zero charge) compound, 	the sum of the 	Oxidation numbers is 	always zero</a:t>
            </a:r>
          </a:p>
          <a:p>
            <a:pPr eaLnBrk="1" hangingPunct="1">
              <a:spcBef>
                <a:spcPct val="0"/>
              </a:spcBef>
              <a:buFontTx/>
              <a:buNone/>
            </a:pPr>
            <a:endParaRPr lang="en-US" altLang="en-US" sz="3600" dirty="0">
              <a:cs typeface="Times New Roman" panose="02020603050405020304" pitchFamily="18" charset="0"/>
            </a:endParaRPr>
          </a:p>
          <a:p>
            <a:pPr eaLnBrk="1" hangingPunct="1">
              <a:spcBef>
                <a:spcPct val="0"/>
              </a:spcBef>
              <a:buFontTx/>
              <a:buNone/>
            </a:pPr>
            <a:r>
              <a:rPr lang="en-US" altLang="en-US" sz="3600" dirty="0">
                <a:cs typeface="Times New Roman" panose="02020603050405020304" pitchFamily="18" charset="0"/>
              </a:rPr>
              <a:t>      		              +4-2</a:t>
            </a:r>
          </a:p>
          <a:p>
            <a:pPr eaLnBrk="1" hangingPunct="1">
              <a:spcBef>
                <a:spcPct val="0"/>
              </a:spcBef>
              <a:buFontTx/>
              <a:buNone/>
            </a:pPr>
            <a:r>
              <a:rPr lang="en-US" altLang="en-US" sz="3600" dirty="0">
                <a:cs typeface="Times New Roman" panose="02020603050405020304" pitchFamily="18" charset="0"/>
              </a:rPr>
              <a:t>			              CO</a:t>
            </a:r>
            <a:r>
              <a:rPr lang="en-US" altLang="en-US" sz="3600" baseline="-25000" dirty="0">
                <a:cs typeface="Times New Roman" panose="02020603050405020304" pitchFamily="18" charset="0"/>
              </a:rPr>
              <a:t>2</a:t>
            </a:r>
          </a:p>
          <a:p>
            <a:pPr eaLnBrk="1" hangingPunct="1">
              <a:spcBef>
                <a:spcPct val="0"/>
              </a:spcBef>
              <a:buFontTx/>
              <a:buNone/>
            </a:pPr>
            <a:endParaRPr lang="en-CA" altLang="en-US" sz="1600" dirty="0">
              <a:cs typeface="Times New Roman" panose="02020603050405020304" pitchFamily="18" charset="0"/>
            </a:endParaRPr>
          </a:p>
          <a:p>
            <a:pPr>
              <a:spcBef>
                <a:spcPct val="0"/>
              </a:spcBef>
              <a:buFontTx/>
              <a:buNone/>
            </a:pPr>
            <a:endParaRPr lang="en-CA" altLang="en-US" sz="2400" dirty="0"/>
          </a:p>
        </p:txBody>
      </p:sp>
    </p:spTree>
    <p:extLst>
      <p:ext uri="{BB962C8B-B14F-4D97-AF65-F5344CB8AC3E}">
        <p14:creationId xmlns:p14="http://schemas.microsoft.com/office/powerpoint/2010/main" val="3548157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8">
                                            <p:txEl>
                                              <p:pRg st="4" end="4"/>
                                            </p:txEl>
                                          </p:spTgt>
                                        </p:tgtEl>
                                        <p:attrNameLst>
                                          <p:attrName>style.visibility</p:attrName>
                                        </p:attrNameLst>
                                      </p:cBhvr>
                                      <p:to>
                                        <p:strVal val="visible"/>
                                      </p:to>
                                    </p:set>
                                    <p:animEffect transition="in" filter="diamond(in)">
                                      <p:cBhvr>
                                        <p:cTn id="7" dur="2000"/>
                                        <p:tgtEl>
                                          <p:spTgt spid="14338">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4338">
                                            <p:txEl>
                                              <p:pRg st="3" end="3"/>
                                            </p:txEl>
                                          </p:spTgt>
                                        </p:tgtEl>
                                        <p:attrNameLst>
                                          <p:attrName>style.visibility</p:attrName>
                                        </p:attrNameLst>
                                      </p:cBhvr>
                                      <p:to>
                                        <p:strVal val="visible"/>
                                      </p:to>
                                    </p:set>
                                    <p:anim calcmode="lin" valueType="num">
                                      <p:cBhvr>
                                        <p:cTn id="12" dur="1000" fill="hold"/>
                                        <p:tgtEl>
                                          <p:spTgt spid="14338">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14338">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98D2F-981F-4D9B-966B-E3F23FD65C69}"/>
              </a:ext>
            </a:extLst>
          </p:cNvPr>
          <p:cNvSpPr>
            <a:spLocks noGrp="1" noChangeArrowheads="1"/>
          </p:cNvSpPr>
          <p:nvPr>
            <p:ph idx="1"/>
          </p:nvPr>
        </p:nvSpPr>
        <p:spPr>
          <a:xfrm>
            <a:off x="1184987" y="325438"/>
            <a:ext cx="9899779" cy="5459542"/>
          </a:xfrm>
        </p:spPr>
        <p:txBody>
          <a:bodyPr rtlCol="0">
            <a:normAutofit/>
          </a:bodyPr>
          <a:lstStyle/>
          <a:p>
            <a:pPr marL="609600" indent="-609600">
              <a:lnSpc>
                <a:spcPct val="80000"/>
              </a:lnSpc>
              <a:buNone/>
              <a:defRPr/>
            </a:pPr>
            <a:r>
              <a:rPr lang="en-US" sz="2400" dirty="0"/>
              <a:t>	</a:t>
            </a:r>
            <a:r>
              <a:rPr lang="en-US" sz="2400" b="1" dirty="0">
                <a:solidFill>
                  <a:srgbClr val="FF0000"/>
                </a:solidFill>
              </a:rPr>
              <a:t>End point:</a:t>
            </a:r>
          </a:p>
          <a:p>
            <a:pPr marL="990600" lvl="1" indent="-533400">
              <a:lnSpc>
                <a:spcPct val="80000"/>
              </a:lnSpc>
              <a:defRPr/>
            </a:pPr>
            <a:r>
              <a:rPr lang="en-US" dirty="0">
                <a:solidFill>
                  <a:srgbClr val="2F2B20"/>
                </a:solidFill>
              </a:rPr>
              <a:t>The point at which the reaction is observed to be completed is the end point</a:t>
            </a:r>
          </a:p>
          <a:p>
            <a:pPr marL="990600" lvl="1" indent="-533400">
              <a:lnSpc>
                <a:spcPct val="80000"/>
              </a:lnSpc>
              <a:defRPr/>
            </a:pPr>
            <a:r>
              <a:rPr lang="en-US" dirty="0">
                <a:solidFill>
                  <a:srgbClr val="2F2B20"/>
                </a:solidFill>
              </a:rPr>
              <a:t>The end point in volumetric method of analysis is the signal that tells the analyst to stop adding reagent and make the final reading on the burette.</a:t>
            </a:r>
          </a:p>
          <a:p>
            <a:pPr marL="990600" lvl="1" indent="-533400">
              <a:lnSpc>
                <a:spcPct val="80000"/>
              </a:lnSpc>
              <a:defRPr/>
            </a:pPr>
            <a:r>
              <a:rPr lang="en-US" dirty="0">
                <a:solidFill>
                  <a:srgbClr val="2F2B20"/>
                </a:solidFill>
              </a:rPr>
              <a:t>Endpoint is observed with the help of indicator</a:t>
            </a:r>
          </a:p>
          <a:p>
            <a:pPr marL="990600" lvl="1" indent="-533400">
              <a:lnSpc>
                <a:spcPct val="80000"/>
              </a:lnSpc>
              <a:defRPr/>
            </a:pPr>
            <a:endParaRPr lang="en-US" dirty="0"/>
          </a:p>
          <a:p>
            <a:pPr marL="609600" indent="-609600">
              <a:lnSpc>
                <a:spcPct val="80000"/>
              </a:lnSpc>
              <a:buNone/>
              <a:defRPr/>
            </a:pPr>
            <a:r>
              <a:rPr lang="en-US" sz="2400" dirty="0"/>
              <a:t>	</a:t>
            </a:r>
            <a:r>
              <a:rPr lang="en-US" sz="2400" b="1" dirty="0">
                <a:solidFill>
                  <a:srgbClr val="FF0000"/>
                </a:solidFill>
              </a:rPr>
              <a:t>Equivalent point:</a:t>
            </a:r>
          </a:p>
          <a:p>
            <a:pPr marL="990600" lvl="1" indent="-533400">
              <a:lnSpc>
                <a:spcPct val="80000"/>
              </a:lnSpc>
              <a:defRPr/>
            </a:pPr>
            <a:r>
              <a:rPr lang="en-US" dirty="0"/>
              <a:t>The point at which an equivalent or stoichiometric amount of titrant is added to the </a:t>
            </a:r>
            <a:r>
              <a:rPr lang="en-US" dirty="0" err="1"/>
              <a:t>analyte</a:t>
            </a:r>
            <a:r>
              <a:rPr lang="en-US" dirty="0"/>
              <a:t> based on the stoichiometric equation</a:t>
            </a:r>
          </a:p>
          <a:p>
            <a:pPr marL="457200" lvl="1" indent="0">
              <a:lnSpc>
                <a:spcPct val="80000"/>
              </a:lnSpc>
              <a:buNone/>
              <a:defRPr/>
            </a:pPr>
            <a:r>
              <a:rPr lang="en-US" b="1" dirty="0">
                <a:solidFill>
                  <a:srgbClr val="FF0000"/>
                </a:solidFill>
              </a:rPr>
              <a:t>Indicators:</a:t>
            </a:r>
          </a:p>
          <a:p>
            <a:pPr marL="800100" lvl="1" indent="-342900">
              <a:lnSpc>
                <a:spcPct val="80000"/>
              </a:lnSpc>
              <a:defRPr/>
            </a:pPr>
            <a:r>
              <a:rPr lang="en-US" dirty="0"/>
              <a:t>Are often added to </a:t>
            </a:r>
            <a:r>
              <a:rPr lang="en-US" dirty="0" err="1"/>
              <a:t>analyte</a:t>
            </a:r>
            <a:r>
              <a:rPr lang="en-US" dirty="0"/>
              <a:t> solution in order to give an observable physical change at or near the end point.</a:t>
            </a:r>
          </a:p>
          <a:p>
            <a:pPr marL="990600" lvl="1" indent="-533400">
              <a:lnSpc>
                <a:spcPct val="80000"/>
              </a:lnSpc>
              <a:defRPr/>
            </a:pPr>
            <a:endParaRPr lang="en-US" b="1" u="sng" dirty="0"/>
          </a:p>
          <a:p>
            <a:pPr marL="990600" lvl="1" indent="-533400">
              <a:lnSpc>
                <a:spcPct val="80000"/>
              </a:lnSpc>
              <a:defRPr/>
            </a:pPr>
            <a:endParaRPr lang="en-US" b="1" dirty="0"/>
          </a:p>
          <a:p>
            <a:pPr marL="990600" lvl="1" indent="-533400">
              <a:lnSpc>
                <a:spcPct val="80000"/>
              </a:lnSpc>
              <a:defRPr/>
            </a:pP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64486DE-A489-4F1A-AA24-5F3884D9068E}" type="slidenum">
              <a:rPr lang="en-CA" altLang="en-US" sz="1400"/>
              <a:pPr eaLnBrk="1" hangingPunct="1">
                <a:spcBef>
                  <a:spcPct val="0"/>
                </a:spcBef>
                <a:buFontTx/>
                <a:buNone/>
              </a:pPr>
              <a:t>80</a:t>
            </a:fld>
            <a:endParaRPr lang="en-CA" altLang="en-US" sz="1400"/>
          </a:p>
        </p:txBody>
      </p:sp>
      <p:sp>
        <p:nvSpPr>
          <p:cNvPr id="57348" name="Rectangle 4"/>
          <p:cNvSpPr>
            <a:spLocks noChangeArrowheads="1"/>
          </p:cNvSpPr>
          <p:nvPr/>
        </p:nvSpPr>
        <p:spPr bwMode="auto">
          <a:xfrm>
            <a:off x="1524000" y="228601"/>
            <a:ext cx="91440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3600" dirty="0">
              <a:cs typeface="Times New Roman" panose="02020603050405020304" pitchFamily="18" charset="0"/>
            </a:endParaRPr>
          </a:p>
          <a:p>
            <a:pPr eaLnBrk="1" hangingPunct="1">
              <a:spcBef>
                <a:spcPct val="0"/>
              </a:spcBef>
              <a:buFontTx/>
              <a:buNone/>
            </a:pPr>
            <a:r>
              <a:rPr lang="en-CA" altLang="en-US" sz="3600" dirty="0">
                <a:cs typeface="Times New Roman" panose="02020603050405020304" pitchFamily="18" charset="0"/>
              </a:rPr>
              <a:t>#6</a:t>
            </a:r>
          </a:p>
          <a:p>
            <a:pPr eaLnBrk="1" hangingPunct="1">
              <a:spcBef>
                <a:spcPct val="0"/>
              </a:spcBef>
              <a:buFontTx/>
              <a:buNone/>
            </a:pPr>
            <a:r>
              <a:rPr lang="en-CA" altLang="en-US" sz="3600" dirty="0">
                <a:cs typeface="Times New Roman" panose="02020603050405020304" pitchFamily="18" charset="0"/>
              </a:rPr>
              <a:t> 	For a polyatomic ion, the sum of the oxidation number equals the charge of the polyatomic  ion</a:t>
            </a:r>
            <a:endParaRPr lang="en-US" altLang="en-US" sz="3600" dirty="0">
              <a:cs typeface="Times New Roman" panose="02020603050405020304" pitchFamily="18" charset="0"/>
            </a:endParaRPr>
          </a:p>
          <a:p>
            <a:pPr eaLnBrk="1" hangingPunct="1">
              <a:spcBef>
                <a:spcPct val="0"/>
              </a:spcBef>
              <a:buFontTx/>
              <a:buNone/>
            </a:pPr>
            <a:endParaRPr lang="en-US" altLang="en-US" sz="3600" dirty="0">
              <a:cs typeface="Times New Roman" panose="02020603050405020304" pitchFamily="18" charset="0"/>
            </a:endParaRPr>
          </a:p>
          <a:p>
            <a:pPr eaLnBrk="1" hangingPunct="1">
              <a:spcBef>
                <a:spcPct val="0"/>
              </a:spcBef>
              <a:buFontTx/>
              <a:buNone/>
            </a:pPr>
            <a:r>
              <a:rPr lang="en-US" altLang="en-US" sz="3600" dirty="0">
                <a:cs typeface="Times New Roman" panose="02020603050405020304" pitchFamily="18" charset="0"/>
              </a:rPr>
              <a:t>                                +7 -2</a:t>
            </a:r>
          </a:p>
          <a:p>
            <a:pPr eaLnBrk="1" hangingPunct="1">
              <a:spcBef>
                <a:spcPct val="0"/>
              </a:spcBef>
              <a:buFontTx/>
              <a:buNone/>
            </a:pPr>
            <a:r>
              <a:rPr lang="en-US" altLang="en-US" sz="3600" dirty="0">
                <a:cs typeface="Times New Roman" panose="02020603050405020304" pitchFamily="18" charset="0"/>
              </a:rPr>
              <a:t>				MnO</a:t>
            </a:r>
            <a:r>
              <a:rPr lang="en-US" altLang="en-US" sz="3600" baseline="-25000" dirty="0">
                <a:cs typeface="Times New Roman" panose="02020603050405020304" pitchFamily="18" charset="0"/>
              </a:rPr>
              <a:t>4</a:t>
            </a:r>
            <a:r>
              <a:rPr lang="en-US" altLang="en-US" sz="3600" baseline="30000" dirty="0">
                <a:cs typeface="Times New Roman" panose="02020603050405020304" pitchFamily="18" charset="0"/>
              </a:rPr>
              <a:t>1-</a:t>
            </a:r>
            <a:endParaRPr lang="en-CA" altLang="en-US" sz="3600" baseline="30000" dirty="0">
              <a:cs typeface="Times New Roman" panose="02020603050405020304" pitchFamily="18" charset="0"/>
            </a:endParaRPr>
          </a:p>
          <a:p>
            <a:pPr>
              <a:spcBef>
                <a:spcPct val="0"/>
              </a:spcBef>
              <a:buFontTx/>
              <a:buNone/>
            </a:pPr>
            <a:endParaRPr lang="en-CA" altLang="en-US" sz="2400" dirty="0"/>
          </a:p>
        </p:txBody>
      </p:sp>
    </p:spTree>
    <p:extLst>
      <p:ext uri="{BB962C8B-B14F-4D97-AF65-F5344CB8AC3E}">
        <p14:creationId xmlns:p14="http://schemas.microsoft.com/office/powerpoint/2010/main" val="182089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48">
                                            <p:txEl>
                                              <p:pRg st="5" end="5"/>
                                            </p:txEl>
                                          </p:spTgt>
                                        </p:tgtEl>
                                        <p:attrNameLst>
                                          <p:attrName>style.visibility</p:attrName>
                                        </p:attrNameLst>
                                      </p:cBhvr>
                                      <p:to>
                                        <p:strVal val="visible"/>
                                      </p:to>
                                    </p:set>
                                    <p:animEffect transition="in" filter="diamond(in)">
                                      <p:cBhvr>
                                        <p:cTn id="7" dur="2000"/>
                                        <p:tgtEl>
                                          <p:spTgt spid="57348">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7348">
                                            <p:txEl>
                                              <p:pRg st="4" end="4"/>
                                            </p:txEl>
                                          </p:spTgt>
                                        </p:tgtEl>
                                        <p:attrNameLst>
                                          <p:attrName>style.visibility</p:attrName>
                                        </p:attrNameLst>
                                      </p:cBhvr>
                                      <p:to>
                                        <p:strVal val="visible"/>
                                      </p:to>
                                    </p:set>
                                    <p:anim calcmode="lin" valueType="num">
                                      <p:cBhvr>
                                        <p:cTn id="12" dur="1000" fill="hold"/>
                                        <p:tgtEl>
                                          <p:spTgt spid="57348">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57348">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57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A6C338C-71D1-4845-9BD6-07C7FFC4CCB5}" type="slidenum">
              <a:rPr lang="en-CA" altLang="en-US" sz="1400"/>
              <a:pPr eaLnBrk="1" hangingPunct="1">
                <a:spcBef>
                  <a:spcPct val="0"/>
                </a:spcBef>
                <a:buFontTx/>
                <a:buNone/>
              </a:pPr>
              <a:t>81</a:t>
            </a:fld>
            <a:endParaRPr lang="en-CA" altLang="en-US" sz="1400"/>
          </a:p>
        </p:txBody>
      </p:sp>
      <p:sp>
        <p:nvSpPr>
          <p:cNvPr id="15363" name="Rectangle 1026"/>
          <p:cNvSpPr>
            <a:spLocks noChangeArrowheads="1"/>
          </p:cNvSpPr>
          <p:nvPr/>
        </p:nvSpPr>
        <p:spPr bwMode="auto">
          <a:xfrm>
            <a:off x="2971801" y="555175"/>
            <a:ext cx="6372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en-US" sz="3600">
                <a:solidFill>
                  <a:schemeClr val="tx2"/>
                </a:solidFill>
                <a:latin typeface="Arial" panose="020B0604020202020204" pitchFamily="34" charset="0"/>
              </a:rPr>
              <a:t>Examples </a:t>
            </a:r>
            <a:r>
              <a:rPr kumimoji="1" lang="en-US" altLang="en-US" sz="2400">
                <a:solidFill>
                  <a:schemeClr val="tx2"/>
                </a:solidFill>
                <a:latin typeface="Arial" panose="020B0604020202020204" pitchFamily="34" charset="0"/>
              </a:rPr>
              <a:t>- assigning oxidation numbers</a:t>
            </a:r>
            <a:endParaRPr kumimoji="1" lang="en-CA" altLang="en-US" sz="2400">
              <a:solidFill>
                <a:schemeClr val="tx2"/>
              </a:solidFill>
              <a:latin typeface="Arial" panose="020B0604020202020204" pitchFamily="34" charset="0"/>
            </a:endParaRPr>
          </a:p>
        </p:txBody>
      </p:sp>
      <p:sp>
        <p:nvSpPr>
          <p:cNvPr id="15364" name="Rectangle 1027"/>
          <p:cNvSpPr>
            <a:spLocks noChangeArrowheads="1"/>
          </p:cNvSpPr>
          <p:nvPr/>
        </p:nvSpPr>
        <p:spPr bwMode="auto">
          <a:xfrm>
            <a:off x="2819401" y="1371601"/>
            <a:ext cx="6873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b="1">
                <a:latin typeface="Arial" panose="020B0604020202020204" pitchFamily="34" charset="0"/>
              </a:rPr>
              <a:t>Assign oxidation states to all elements:</a:t>
            </a:r>
          </a:p>
        </p:txBody>
      </p:sp>
      <p:graphicFrame>
        <p:nvGraphicFramePr>
          <p:cNvPr id="15365" name="Object 1028"/>
          <p:cNvGraphicFramePr>
            <a:graphicFrameLocks noChangeAspect="1"/>
          </p:cNvGraphicFramePr>
          <p:nvPr/>
        </p:nvGraphicFramePr>
        <p:xfrm>
          <a:off x="2057400" y="2438401"/>
          <a:ext cx="8178800" cy="4098925"/>
        </p:xfrm>
        <a:graphic>
          <a:graphicData uri="http://schemas.openxmlformats.org/presentationml/2006/ole">
            <mc:AlternateContent xmlns:mc="http://schemas.openxmlformats.org/markup-compatibility/2006">
              <mc:Choice xmlns:v="urn:schemas-microsoft-com:vml" Requires="v">
                <p:oleObj name="Document" r:id="rId2" imgW="8324088" imgH="4172712" progId="Word.Document.8">
                  <p:embed/>
                </p:oleObj>
              </mc:Choice>
              <mc:Fallback>
                <p:oleObj name="Document" r:id="rId2" imgW="8324088" imgH="4172712" progId="Word.Document.8">
                  <p:embed/>
                  <p:pic>
                    <p:nvPicPr>
                      <p:cNvPr id="15365"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1"/>
                        <a:ext cx="8178800" cy="40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6" name="Rectangle 1"/>
          <p:cNvSpPr>
            <a:spLocks noChangeArrowheads="1"/>
          </p:cNvSpPr>
          <p:nvPr/>
        </p:nvSpPr>
        <p:spPr bwMode="auto">
          <a:xfrm>
            <a:off x="2209800" y="58674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hlinkClick r:id="rId4"/>
              </a:rPr>
              <a:t>https://www.youtube.com/watch?v=lQ6FBA1HM3s</a:t>
            </a:r>
            <a:r>
              <a:rPr lang="en-US" altLang="en-US" sz="1800"/>
              <a:t> </a:t>
            </a:r>
          </a:p>
        </p:txBody>
      </p:sp>
    </p:spTree>
    <p:extLst>
      <p:ext uri="{BB962C8B-B14F-4D97-AF65-F5344CB8AC3E}">
        <p14:creationId xmlns:p14="http://schemas.microsoft.com/office/powerpoint/2010/main" val="2651316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6374FD4-5718-4857-969A-1F13DF098F0B}" type="slidenum">
              <a:rPr lang="en-CA" altLang="en-US" sz="1400"/>
              <a:pPr eaLnBrk="1" hangingPunct="1">
                <a:spcBef>
                  <a:spcPct val="0"/>
                </a:spcBef>
                <a:buFontTx/>
                <a:buNone/>
              </a:pPr>
              <a:t>82</a:t>
            </a:fld>
            <a:endParaRPr lang="en-CA" altLang="en-US" sz="1400"/>
          </a:p>
        </p:txBody>
      </p:sp>
      <p:sp>
        <p:nvSpPr>
          <p:cNvPr id="16387" name="Rectangle 2"/>
          <p:cNvSpPr>
            <a:spLocks noChangeArrowheads="1"/>
          </p:cNvSpPr>
          <p:nvPr/>
        </p:nvSpPr>
        <p:spPr bwMode="auto">
          <a:xfrm>
            <a:off x="152400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u="sng">
                <a:cs typeface="Times New Roman" panose="02020603050405020304" pitchFamily="18" charset="0"/>
              </a:rPr>
              <a:t>Oxidation # Changes</a:t>
            </a:r>
            <a:r>
              <a:rPr lang="en-CA" altLang="en-US" sz="1400"/>
              <a:t> </a:t>
            </a:r>
            <a:endParaRPr lang="en-CA" altLang="en-US" sz="2400"/>
          </a:p>
        </p:txBody>
      </p:sp>
      <p:sp>
        <p:nvSpPr>
          <p:cNvPr id="16388" name="Rectangle 3"/>
          <p:cNvSpPr>
            <a:spLocks noChangeArrowheads="1"/>
          </p:cNvSpPr>
          <p:nvPr/>
        </p:nvSpPr>
        <p:spPr bwMode="auto">
          <a:xfrm>
            <a:off x="1905000" y="1219201"/>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a:cs typeface="Times New Roman" panose="02020603050405020304" pitchFamily="18" charset="0"/>
              </a:rPr>
              <a:t>an increase in oxidation number of an atom signifies oxidation</a:t>
            </a:r>
            <a:r>
              <a:rPr lang="en-CA" altLang="en-US" sz="1400"/>
              <a:t> </a:t>
            </a:r>
            <a:endParaRPr lang="en-CA" altLang="en-US" sz="2400"/>
          </a:p>
        </p:txBody>
      </p:sp>
      <p:sp>
        <p:nvSpPr>
          <p:cNvPr id="16389" name="Rectangle 4"/>
          <p:cNvSpPr>
            <a:spLocks noChangeArrowheads="1"/>
          </p:cNvSpPr>
          <p:nvPr/>
        </p:nvSpPr>
        <p:spPr bwMode="auto">
          <a:xfrm>
            <a:off x="1905000" y="3276601"/>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3600">
                <a:cs typeface="Times New Roman" panose="02020603050405020304" pitchFamily="18" charset="0"/>
              </a:rPr>
              <a:t>a decrease in oxidation number of an atom signifies reduction</a:t>
            </a:r>
            <a:r>
              <a:rPr lang="en-CA" altLang="en-US" sz="1400"/>
              <a:t> </a:t>
            </a:r>
            <a:endParaRPr lang="en-CA" altLang="en-US" sz="2400"/>
          </a:p>
        </p:txBody>
      </p:sp>
      <p:sp>
        <p:nvSpPr>
          <p:cNvPr id="16390" name="Text Box 5"/>
          <p:cNvSpPr txBox="1">
            <a:spLocks noChangeArrowheads="1"/>
          </p:cNvSpPr>
          <p:nvPr/>
        </p:nvSpPr>
        <p:spPr bwMode="auto">
          <a:xfrm>
            <a:off x="4479925" y="2359026"/>
            <a:ext cx="2039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t>+2  to +4</a:t>
            </a:r>
            <a:endParaRPr lang="en-CA" altLang="en-US" sz="4000"/>
          </a:p>
        </p:txBody>
      </p:sp>
      <p:sp>
        <p:nvSpPr>
          <p:cNvPr id="16391" name="Text Box 6"/>
          <p:cNvSpPr txBox="1">
            <a:spLocks noChangeArrowheads="1"/>
          </p:cNvSpPr>
          <p:nvPr/>
        </p:nvSpPr>
        <p:spPr bwMode="auto">
          <a:xfrm>
            <a:off x="4708525" y="4492626"/>
            <a:ext cx="1511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t>0 to -1</a:t>
            </a:r>
            <a:endParaRPr lang="en-CA" altLang="en-US" sz="4000"/>
          </a:p>
        </p:txBody>
      </p:sp>
    </p:spTree>
    <p:extLst>
      <p:ext uri="{BB962C8B-B14F-4D97-AF65-F5344CB8AC3E}">
        <p14:creationId xmlns:p14="http://schemas.microsoft.com/office/powerpoint/2010/main" val="2228921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9522"/>
            <a:ext cx="8229600" cy="1143000"/>
          </a:xfrm>
        </p:spPr>
        <p:txBody>
          <a:bodyPr>
            <a:normAutofit fontScale="90000"/>
          </a:bodyPr>
          <a:lstStyle/>
          <a:p>
            <a:r>
              <a:rPr lang="en-US" b="1" u="sng" dirty="0">
                <a:solidFill>
                  <a:srgbClr val="FF0000"/>
                </a:solidFill>
                <a:effectLst>
                  <a:outerShdw blurRad="38100" dist="38100" dir="2700000" algn="tl">
                    <a:srgbClr val="FFFFFF"/>
                  </a:outerShdw>
                </a:effectLst>
                <a:cs typeface="Times New Roman" panose="02020603050405020304" pitchFamily="18" charset="0"/>
              </a:rPr>
              <a:t>Common Oxidizing agent and their properties</a:t>
            </a:r>
            <a:br>
              <a:rPr lang="en-US" b="1" u="sng" dirty="0">
                <a:solidFill>
                  <a:srgbClr val="000000"/>
                </a:solidFill>
                <a:effectLst>
                  <a:outerShdw blurRad="38100" dist="38100" dir="2700000" algn="tl">
                    <a:srgbClr val="FFFFFF"/>
                  </a:outerShdw>
                </a:effectLst>
                <a:cs typeface="Times New Roman" panose="02020603050405020304" pitchFamily="18" charset="0"/>
              </a:rPr>
            </a:br>
            <a:endParaRPr lang="en-US" dirty="0"/>
          </a:p>
        </p:txBody>
      </p:sp>
      <p:sp>
        <p:nvSpPr>
          <p:cNvPr id="272387" name="Rectangle 3"/>
          <p:cNvSpPr>
            <a:spLocks noGrp="1" noRot="1" noChangeArrowheads="1"/>
          </p:cNvSpPr>
          <p:nvPr>
            <p:ph idx="1"/>
          </p:nvPr>
        </p:nvSpPr>
        <p:spPr>
          <a:xfrm>
            <a:off x="1825625" y="2537927"/>
            <a:ext cx="8540750" cy="3100874"/>
          </a:xfrm>
        </p:spPr>
        <p:txBody>
          <a:bodyPr>
            <a:normAutofit fontScale="92500" lnSpcReduction="10000"/>
          </a:bodyPr>
          <a:lstStyle/>
          <a:p>
            <a:pPr marL="0" indent="0">
              <a:buNone/>
              <a:defRPr/>
            </a:pPr>
            <a:r>
              <a:rPr lang="en-US" b="1" dirty="0">
                <a:solidFill>
                  <a:srgbClr val="000000"/>
                </a:solidFill>
                <a:effectLst>
                  <a:outerShdw blurRad="38100" dist="38100" dir="2700000" algn="tl">
                    <a:srgbClr val="FFFFFF"/>
                  </a:outerShdw>
                </a:effectLst>
                <a:cs typeface="Times New Roman" pitchFamily="18" charset="0"/>
              </a:rPr>
              <a:t>I- Potassium permanganate</a:t>
            </a:r>
          </a:p>
          <a:p>
            <a:pPr marL="0" indent="0">
              <a:buNone/>
              <a:defRPr/>
            </a:pPr>
            <a:r>
              <a:rPr lang="en-US" b="1" dirty="0">
                <a:solidFill>
                  <a:srgbClr val="000000"/>
                </a:solidFill>
                <a:effectLst>
                  <a:outerShdw blurRad="38100" dist="38100" dir="2700000" algn="tl">
                    <a:srgbClr val="FFFFFF"/>
                  </a:outerShdw>
                </a:effectLst>
                <a:cs typeface="Times New Roman" pitchFamily="18" charset="0"/>
              </a:rPr>
              <a:t>II- Potassium dichromate</a:t>
            </a:r>
          </a:p>
          <a:p>
            <a:pPr marL="0" indent="0">
              <a:buNone/>
              <a:defRPr/>
            </a:pPr>
            <a:r>
              <a:rPr lang="en-US" b="1" dirty="0">
                <a:solidFill>
                  <a:srgbClr val="000000"/>
                </a:solidFill>
                <a:effectLst>
                  <a:outerShdw blurRad="38100" dist="38100" dir="2700000" algn="tl">
                    <a:srgbClr val="FFFFFF"/>
                  </a:outerShdw>
                </a:effectLst>
                <a:cs typeface="Times New Roman" pitchFamily="18" charset="0"/>
              </a:rPr>
              <a:t>III- </a:t>
            </a:r>
            <a:r>
              <a:rPr lang="en-US" b="1" dirty="0" err="1">
                <a:solidFill>
                  <a:srgbClr val="000000"/>
                </a:solidFill>
                <a:effectLst>
                  <a:outerShdw blurRad="38100" dist="38100" dir="2700000" algn="tl">
                    <a:srgbClr val="FFFFFF"/>
                  </a:outerShdw>
                </a:effectLst>
                <a:cs typeface="Times New Roman" pitchFamily="18" charset="0"/>
              </a:rPr>
              <a:t>Cerric</a:t>
            </a:r>
            <a:r>
              <a:rPr lang="en-US" b="1" dirty="0">
                <a:solidFill>
                  <a:srgbClr val="000000"/>
                </a:solidFill>
                <a:effectLst>
                  <a:outerShdw blurRad="38100" dist="38100" dir="2700000" algn="tl">
                    <a:srgbClr val="FFFFFF"/>
                  </a:outerShdw>
                </a:effectLst>
                <a:cs typeface="Times New Roman" pitchFamily="18" charset="0"/>
              </a:rPr>
              <a:t> </a:t>
            </a:r>
            <a:r>
              <a:rPr lang="en-US" b="1" dirty="0" err="1">
                <a:solidFill>
                  <a:srgbClr val="000000"/>
                </a:solidFill>
                <a:effectLst>
                  <a:outerShdw blurRad="38100" dist="38100" dir="2700000" algn="tl">
                    <a:srgbClr val="FFFFFF"/>
                  </a:outerShdw>
                </a:effectLst>
                <a:cs typeface="Times New Roman" pitchFamily="18" charset="0"/>
              </a:rPr>
              <a:t>sulphate</a:t>
            </a:r>
            <a:endParaRPr lang="en-US" b="1" dirty="0">
              <a:solidFill>
                <a:srgbClr val="000000"/>
              </a:solidFill>
              <a:effectLst>
                <a:outerShdw blurRad="38100" dist="38100" dir="2700000" algn="tl">
                  <a:srgbClr val="FFFFFF"/>
                </a:outerShdw>
              </a:effectLst>
              <a:cs typeface="Times New Roman" pitchFamily="18" charset="0"/>
            </a:endParaRPr>
          </a:p>
          <a:p>
            <a:pPr marL="0" indent="0">
              <a:buNone/>
              <a:defRPr/>
            </a:pPr>
            <a:r>
              <a:rPr lang="en-US" b="1" dirty="0">
                <a:solidFill>
                  <a:srgbClr val="000000"/>
                </a:solidFill>
                <a:effectLst>
                  <a:outerShdw blurRad="38100" dist="38100" dir="2700000" algn="tl">
                    <a:srgbClr val="FFFFFF"/>
                  </a:outerShdw>
                </a:effectLst>
                <a:cs typeface="Times New Roman" pitchFamily="18" charset="0"/>
              </a:rPr>
              <a:t>IV-Iodine   (</a:t>
            </a:r>
            <a:r>
              <a:rPr lang="en-US" b="1" dirty="0" err="1">
                <a:solidFill>
                  <a:srgbClr val="000000"/>
                </a:solidFill>
                <a:effectLst>
                  <a:outerShdw blurRad="38100" dist="38100" dir="2700000" algn="tl">
                    <a:srgbClr val="FFFFFF"/>
                  </a:outerShdw>
                </a:effectLst>
                <a:cs typeface="Times New Roman" pitchFamily="18" charset="0"/>
              </a:rPr>
              <a:t>Iodimetry</a:t>
            </a:r>
            <a:r>
              <a:rPr lang="en-US" b="1" dirty="0">
                <a:solidFill>
                  <a:srgbClr val="000000"/>
                </a:solidFill>
                <a:effectLst>
                  <a:outerShdw blurRad="38100" dist="38100" dir="2700000" algn="tl">
                    <a:srgbClr val="FFFFFF"/>
                  </a:outerShdw>
                </a:effectLst>
                <a:cs typeface="Times New Roman" pitchFamily="18" charset="0"/>
              </a:rPr>
              <a:t> &amp; </a:t>
            </a:r>
            <a:r>
              <a:rPr lang="en-US" b="1" dirty="0" err="1">
                <a:solidFill>
                  <a:srgbClr val="000000"/>
                </a:solidFill>
                <a:effectLst>
                  <a:outerShdw blurRad="38100" dist="38100" dir="2700000" algn="tl">
                    <a:srgbClr val="FFFFFF"/>
                  </a:outerShdw>
                </a:effectLst>
                <a:cs typeface="Times New Roman" pitchFamily="18" charset="0"/>
              </a:rPr>
              <a:t>Iodometry</a:t>
            </a:r>
            <a:r>
              <a:rPr lang="en-US" b="1" dirty="0">
                <a:solidFill>
                  <a:srgbClr val="000000"/>
                </a:solidFill>
                <a:effectLst>
                  <a:outerShdw blurRad="38100" dist="38100" dir="2700000" algn="tl">
                    <a:srgbClr val="FFFFFF"/>
                  </a:outerShdw>
                </a:effectLst>
                <a:cs typeface="Times New Roman" pitchFamily="18" charset="0"/>
              </a:rPr>
              <a:t>)</a:t>
            </a:r>
          </a:p>
          <a:p>
            <a:pPr marL="0" indent="0">
              <a:buNone/>
              <a:defRPr/>
            </a:pPr>
            <a:r>
              <a:rPr lang="en-US" b="1" dirty="0">
                <a:solidFill>
                  <a:srgbClr val="000000"/>
                </a:solidFill>
                <a:effectLst>
                  <a:outerShdw blurRad="38100" dist="38100" dir="2700000" algn="tl">
                    <a:srgbClr val="FFFFFF"/>
                  </a:outerShdw>
                </a:effectLst>
                <a:cs typeface="Times New Roman" pitchFamily="18" charset="0"/>
              </a:rPr>
              <a:t>V- Potassium iodate.: Andrew’s reaction, </a:t>
            </a:r>
            <a:r>
              <a:rPr lang="en-US" b="1" dirty="0" err="1">
                <a:solidFill>
                  <a:srgbClr val="000000"/>
                </a:solidFill>
                <a:effectLst>
                  <a:outerShdw blurRad="38100" dist="38100" dir="2700000" algn="tl">
                    <a:srgbClr val="FFFFFF"/>
                  </a:outerShdw>
                </a:effectLst>
                <a:cs typeface="Times New Roman" pitchFamily="18" charset="0"/>
              </a:rPr>
              <a:t>lang’s</a:t>
            </a:r>
            <a:r>
              <a:rPr lang="en-US" b="1" dirty="0">
                <a:solidFill>
                  <a:srgbClr val="000000"/>
                </a:solidFill>
                <a:effectLst>
                  <a:outerShdw blurRad="38100" dist="38100" dir="2700000" algn="tl">
                    <a:srgbClr val="FFFFFF"/>
                  </a:outerShdw>
                </a:effectLst>
                <a:cs typeface="Times New Roman" pitchFamily="18" charset="0"/>
              </a:rPr>
              <a:t>                                     modification</a:t>
            </a:r>
          </a:p>
          <a:p>
            <a:pPr marL="0" indent="0">
              <a:buNone/>
              <a:defRPr/>
            </a:pPr>
            <a:r>
              <a:rPr lang="en-US" b="1" dirty="0">
                <a:solidFill>
                  <a:srgbClr val="000000"/>
                </a:solidFill>
                <a:effectLst>
                  <a:outerShdw blurRad="38100" dist="38100" dir="2700000" algn="tl">
                    <a:srgbClr val="FFFFFF"/>
                  </a:outerShdw>
                </a:effectLst>
                <a:cs typeface="Times New Roman" pitchFamily="18" charset="0"/>
              </a:rPr>
              <a:t>VI- Potassium bromate</a:t>
            </a:r>
          </a:p>
        </p:txBody>
      </p:sp>
    </p:spTree>
    <p:extLst>
      <p:ext uri="{BB962C8B-B14F-4D97-AF65-F5344CB8AC3E}">
        <p14:creationId xmlns:p14="http://schemas.microsoft.com/office/powerpoint/2010/main" val="3587114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057400" y="289249"/>
            <a:ext cx="7443788" cy="777552"/>
          </a:xfrm>
        </p:spPr>
        <p:txBody>
          <a:bodyPr>
            <a:normAutofit fontScale="90000"/>
          </a:bodyPr>
          <a:lstStyle/>
          <a:p>
            <a:r>
              <a:rPr lang="en-US" altLang="en-US" sz="2800" b="1" u="sng" dirty="0">
                <a:solidFill>
                  <a:srgbClr val="FF00FF"/>
                </a:solidFill>
                <a:cs typeface="Times New Roman" panose="02020603050405020304" pitchFamily="18" charset="0"/>
              </a:rPr>
              <a:t>I- Potassium permanganate   (KMnO</a:t>
            </a:r>
            <a:r>
              <a:rPr lang="en-US" altLang="en-US" sz="2800" b="1" u="sng" baseline="-30000" dirty="0">
                <a:solidFill>
                  <a:srgbClr val="FF00FF"/>
                </a:solidFill>
                <a:cs typeface="Times New Roman" panose="02020603050405020304" pitchFamily="18" charset="0"/>
              </a:rPr>
              <a:t>4</a:t>
            </a:r>
            <a:r>
              <a:rPr lang="en-US" altLang="en-US" sz="2800" b="1" u="sng" dirty="0">
                <a:solidFill>
                  <a:srgbClr val="FF00FF"/>
                </a:solidFill>
                <a:cs typeface="Times New Roman" panose="02020603050405020304" pitchFamily="18" charset="0"/>
              </a:rPr>
              <a:t>)</a:t>
            </a:r>
            <a:r>
              <a:rPr lang="en-US" altLang="en-US" sz="2800" b="1" dirty="0">
                <a:solidFill>
                  <a:srgbClr val="FF00FF"/>
                </a:solidFill>
                <a:cs typeface="Times New Roman" panose="02020603050405020304" pitchFamily="18" charset="0"/>
              </a:rPr>
              <a:t> </a:t>
            </a:r>
            <a:br>
              <a:rPr lang="en-US" altLang="en-US" sz="2800" b="1" dirty="0">
                <a:solidFill>
                  <a:srgbClr val="FF00FF"/>
                </a:solidFill>
                <a:cs typeface="Times New Roman" panose="02020603050405020304" pitchFamily="18" charset="0"/>
              </a:rPr>
            </a:br>
            <a:endParaRPr lang="en-US" altLang="en-US" sz="2800" b="1" dirty="0">
              <a:solidFill>
                <a:srgbClr val="FF00FF"/>
              </a:solidFill>
              <a:cs typeface="Times New Roman" panose="02020603050405020304" pitchFamily="18" charset="0"/>
            </a:endParaRPr>
          </a:p>
        </p:txBody>
      </p:sp>
      <p:sp>
        <p:nvSpPr>
          <p:cNvPr id="330755" name="Rectangle 3"/>
          <p:cNvSpPr>
            <a:spLocks noGrp="1" noRot="1" noChangeArrowheads="1"/>
          </p:cNvSpPr>
          <p:nvPr>
            <p:ph idx="1"/>
          </p:nvPr>
        </p:nvSpPr>
        <p:spPr>
          <a:xfrm>
            <a:off x="1828800" y="1066801"/>
            <a:ext cx="8534400" cy="5032375"/>
          </a:xfrm>
        </p:spPr>
        <p:txBody>
          <a:bodyPr/>
          <a:lstStyle/>
          <a:p>
            <a:pPr>
              <a:buFont typeface="Wingdings" panose="05000000000000000000" pitchFamily="2" charset="2"/>
              <a:buChar char="Ø"/>
            </a:pPr>
            <a:r>
              <a:rPr lang="en-US" altLang="en-US" b="1" dirty="0">
                <a:effectLst>
                  <a:outerShdw blurRad="38100" dist="38100" dir="2700000" algn="tl">
                    <a:srgbClr val="FFFFFF"/>
                  </a:outerShdw>
                </a:effectLst>
              </a:rPr>
              <a:t>It is a very </a:t>
            </a:r>
            <a:r>
              <a:rPr lang="en-US" altLang="en-US" b="1" dirty="0"/>
              <a:t>strong oxidizing agent</a:t>
            </a:r>
            <a:r>
              <a:rPr lang="en-US" altLang="en-US" b="1" dirty="0">
                <a:effectLst>
                  <a:outerShdw blurRad="38100" dist="38100" dir="2700000" algn="tl">
                    <a:srgbClr val="FFFFFF"/>
                  </a:outerShdw>
                </a:effectLst>
              </a:rPr>
              <a:t>,  a </a:t>
            </a:r>
            <a:r>
              <a:rPr lang="en-US" altLang="en-US" b="1" dirty="0"/>
              <a:t>self indicator</a:t>
            </a:r>
            <a:r>
              <a:rPr lang="en-US" altLang="en-US" b="1" dirty="0">
                <a:effectLst>
                  <a:outerShdw blurRad="38100" dist="38100" dir="2700000" algn="tl">
                    <a:srgbClr val="FFFFFF"/>
                  </a:outerShdw>
                </a:effectLst>
              </a:rPr>
              <a:t> </a:t>
            </a:r>
          </a:p>
          <a:p>
            <a:pPr>
              <a:buFont typeface="Wingdings" panose="05000000000000000000" pitchFamily="2" charset="2"/>
              <a:buChar char="Ø"/>
            </a:pPr>
            <a:r>
              <a:rPr lang="en-US" altLang="en-US" b="1" dirty="0">
                <a:effectLst>
                  <a:outerShdw blurRad="38100" dist="38100" dir="2700000" algn="tl">
                    <a:srgbClr val="FFFFFF"/>
                  </a:outerShdw>
                </a:effectLst>
              </a:rPr>
              <a:t>its </a:t>
            </a:r>
            <a:r>
              <a:rPr lang="en-US" altLang="en-US" b="1" dirty="0"/>
              <a:t>solution deteriorate </a:t>
            </a:r>
            <a:r>
              <a:rPr lang="en-US" altLang="en-US" b="1" dirty="0">
                <a:effectLst>
                  <a:outerShdw blurRad="38100" dist="38100" dir="2700000" algn="tl">
                    <a:srgbClr val="FFFFFF"/>
                  </a:outerShdw>
                </a:effectLst>
              </a:rPr>
              <a:t>rapidly on standing</a:t>
            </a:r>
            <a:r>
              <a:rPr lang="en-US" altLang="en-US" b="1" dirty="0">
                <a:effectLst>
                  <a:outerShdw blurRad="38100" dist="38100" dir="2700000" algn="tl">
                    <a:srgbClr val="FFFFFF"/>
                  </a:outerShdw>
                </a:effectLst>
                <a:cs typeface="Times New Roman" panose="02020603050405020304" pitchFamily="18" charset="0"/>
              </a:rPr>
              <a:t> so it is not primary standard.</a:t>
            </a:r>
          </a:p>
          <a:p>
            <a:pPr>
              <a:buFont typeface="Arial" panose="020B0604020202020204" pitchFamily="34" charset="0"/>
              <a:buNone/>
            </a:pPr>
            <a:r>
              <a:rPr lang="en-US" altLang="en-US" b="1" dirty="0">
                <a:cs typeface="Times New Roman" panose="02020603050405020304" pitchFamily="18" charset="0"/>
              </a:rPr>
              <a:t>            KMnO</a:t>
            </a:r>
            <a:r>
              <a:rPr lang="en-US" altLang="en-US" b="1" baseline="-30000" dirty="0">
                <a:cs typeface="Times New Roman" panose="02020603050405020304" pitchFamily="18" charset="0"/>
              </a:rPr>
              <a:t>4</a:t>
            </a:r>
            <a:r>
              <a:rPr lang="en-US" altLang="en-US" b="1" dirty="0">
                <a:cs typeface="Times New Roman" panose="02020603050405020304" pitchFamily="18" charset="0"/>
              </a:rPr>
              <a:t> </a:t>
            </a:r>
            <a:r>
              <a:rPr lang="en-US" altLang="en-US" b="1" dirty="0">
                <a:effectLst>
                  <a:outerShdw blurRad="38100" dist="38100" dir="2700000" algn="tl">
                    <a:srgbClr val="FFFFFF"/>
                  </a:outerShdw>
                </a:effectLst>
                <a:cs typeface="Times New Roman" panose="02020603050405020304" pitchFamily="18" charset="0"/>
              </a:rPr>
              <a:t>+ 2H</a:t>
            </a:r>
            <a:r>
              <a:rPr lang="en-US" altLang="en-US" b="1" baseline="-25000" dirty="0">
                <a:effectLst>
                  <a:outerShdw blurRad="38100" dist="38100" dir="2700000" algn="tl">
                    <a:srgbClr val="FFFFFF"/>
                  </a:outerShdw>
                </a:effectLst>
                <a:cs typeface="Times New Roman" panose="02020603050405020304" pitchFamily="18" charset="0"/>
              </a:rPr>
              <a:t>2</a:t>
            </a:r>
            <a:r>
              <a:rPr lang="en-US" altLang="en-US" b="1" dirty="0">
                <a:effectLst>
                  <a:outerShdw blurRad="38100" dist="38100" dir="2700000" algn="tl">
                    <a:srgbClr val="FFFFFF"/>
                  </a:outerShdw>
                </a:effectLst>
                <a:cs typeface="Times New Roman" panose="02020603050405020304" pitchFamily="18" charset="0"/>
              </a:rPr>
              <a:t>O </a:t>
            </a:r>
            <a:r>
              <a:rPr lang="en-US" altLang="en-US" b="1" dirty="0">
                <a:effectLst>
                  <a:outerShdw blurRad="38100" dist="38100" dir="2700000" algn="tl">
                    <a:srgbClr val="FFFFFF"/>
                  </a:outerShdw>
                </a:effectLst>
                <a:cs typeface="Times New Roman" panose="02020603050405020304" pitchFamily="18" charset="0"/>
                <a:sym typeface="Symbol" panose="05050102010706020507" pitchFamily="18" charset="2"/>
              </a:rPr>
              <a:t></a:t>
            </a:r>
            <a:r>
              <a:rPr lang="en-US" altLang="en-US" b="1" dirty="0">
                <a:cs typeface="Times New Roman" panose="02020603050405020304" pitchFamily="18" charset="0"/>
              </a:rPr>
              <a:t> 4 MnO</a:t>
            </a:r>
            <a:r>
              <a:rPr lang="en-US" altLang="en-US" b="1" baseline="-30000" dirty="0">
                <a:cs typeface="Times New Roman" panose="02020603050405020304" pitchFamily="18" charset="0"/>
              </a:rPr>
              <a:t>2</a:t>
            </a:r>
            <a:r>
              <a:rPr lang="en-US" altLang="en-US" b="1" dirty="0">
                <a:effectLst>
                  <a:outerShdw blurRad="38100" dist="38100" dir="2700000" algn="tl">
                    <a:srgbClr val="FFFFFF"/>
                  </a:outerShdw>
                </a:effectLst>
                <a:cs typeface="Times New Roman" panose="02020603050405020304" pitchFamily="18" charset="0"/>
              </a:rPr>
              <a:t>+ 4OH</a:t>
            </a:r>
            <a:r>
              <a:rPr lang="en-US" altLang="en-US" b="1" baseline="30000" dirty="0">
                <a:effectLst>
                  <a:outerShdw blurRad="38100" dist="38100" dir="2700000" algn="tl">
                    <a:srgbClr val="FFFFFF"/>
                  </a:outerShdw>
                </a:effectLst>
                <a:cs typeface="Times New Roman" panose="02020603050405020304" pitchFamily="18" charset="0"/>
              </a:rPr>
              <a:t>-</a:t>
            </a:r>
            <a:r>
              <a:rPr lang="en-US" altLang="en-US" b="1" dirty="0">
                <a:effectLst>
                  <a:outerShdw blurRad="38100" dist="38100" dir="2700000" algn="tl">
                    <a:srgbClr val="FFFFFF"/>
                  </a:outerShdw>
                </a:effectLst>
                <a:cs typeface="Times New Roman" panose="02020603050405020304" pitchFamily="18" charset="0"/>
              </a:rPr>
              <a:t> + 3O</a:t>
            </a:r>
            <a:r>
              <a:rPr lang="en-US" altLang="en-US" b="1" baseline="-25000" dirty="0">
                <a:effectLst>
                  <a:outerShdw blurRad="38100" dist="38100" dir="2700000" algn="tl">
                    <a:srgbClr val="FFFFFF"/>
                  </a:outerShdw>
                </a:effectLst>
                <a:cs typeface="Times New Roman" panose="02020603050405020304" pitchFamily="18" charset="0"/>
              </a:rPr>
              <a:t>2</a:t>
            </a:r>
            <a:endParaRPr lang="en-US" altLang="en-US" baseline="-25000" dirty="0"/>
          </a:p>
          <a:p>
            <a:pPr>
              <a:buFont typeface="Wingdings" panose="05000000000000000000" pitchFamily="2" charset="2"/>
              <a:buChar char="Ø"/>
            </a:pPr>
            <a:r>
              <a:rPr lang="en-US" altLang="en-US" b="1" dirty="0">
                <a:effectLst>
                  <a:outerShdw blurRad="38100" dist="38100" dir="2700000" algn="tl">
                    <a:srgbClr val="FFFFFF"/>
                  </a:outerShdw>
                </a:effectLst>
              </a:rPr>
              <a:t>H</a:t>
            </a:r>
            <a:r>
              <a:rPr lang="en-US" altLang="en-US" b="1" baseline="-25000" dirty="0">
                <a:effectLst>
                  <a:outerShdw blurRad="38100" dist="38100" dir="2700000" algn="tl">
                    <a:srgbClr val="FFFFFF"/>
                  </a:outerShdw>
                </a:effectLst>
              </a:rPr>
              <a:t>2</a:t>
            </a:r>
            <a:r>
              <a:rPr lang="en-US" altLang="en-US" b="1" dirty="0">
                <a:effectLst>
                  <a:outerShdw blurRad="38100" dist="38100" dir="2700000" algn="tl">
                    <a:srgbClr val="FFFFFF"/>
                  </a:outerShdw>
                </a:effectLst>
              </a:rPr>
              <a:t>SO</a:t>
            </a:r>
            <a:r>
              <a:rPr lang="en-US" altLang="en-US" b="1" baseline="-25000" dirty="0">
                <a:effectLst>
                  <a:outerShdw blurRad="38100" dist="38100" dir="2700000" algn="tl">
                    <a:srgbClr val="FFFFFF"/>
                  </a:outerShdw>
                </a:effectLst>
              </a:rPr>
              <a:t>4</a:t>
            </a:r>
            <a:r>
              <a:rPr lang="en-US" altLang="en-US" b="1" dirty="0">
                <a:effectLst>
                  <a:outerShdw blurRad="38100" dist="38100" dir="2700000" algn="tl">
                    <a:srgbClr val="FFFFFF"/>
                  </a:outerShdw>
                </a:effectLst>
              </a:rPr>
              <a:t> is used for acidification in reaction involving </a:t>
            </a:r>
            <a:r>
              <a:rPr lang="en-US" altLang="en-US" b="1" dirty="0">
                <a:cs typeface="Times New Roman" panose="02020603050405020304" pitchFamily="18" charset="0"/>
              </a:rPr>
              <a:t>KMnO</a:t>
            </a:r>
            <a:r>
              <a:rPr lang="en-US" altLang="en-US" b="1" baseline="-30000" dirty="0">
                <a:cs typeface="Times New Roman" panose="02020603050405020304" pitchFamily="18" charset="0"/>
              </a:rPr>
              <a:t>4 </a:t>
            </a:r>
            <a:r>
              <a:rPr lang="en-US" altLang="en-US" b="1" dirty="0">
                <a:effectLst>
                  <a:outerShdw blurRad="38100" dist="38100" dir="2700000" algn="tl">
                    <a:srgbClr val="FFFFFF"/>
                  </a:outerShdw>
                </a:effectLst>
              </a:rPr>
              <a:t>but not HCl. As some </a:t>
            </a:r>
            <a:r>
              <a:rPr lang="en-US" altLang="en-US" b="1" dirty="0">
                <a:cs typeface="Times New Roman" panose="02020603050405020304" pitchFamily="18" charset="0"/>
              </a:rPr>
              <a:t>KMnO</a:t>
            </a:r>
            <a:r>
              <a:rPr lang="en-US" altLang="en-US" b="1" baseline="-30000" dirty="0">
                <a:cs typeface="Times New Roman" panose="02020603050405020304" pitchFamily="18" charset="0"/>
              </a:rPr>
              <a:t>4 </a:t>
            </a:r>
            <a:r>
              <a:rPr lang="en-US" altLang="en-US" b="1" dirty="0">
                <a:effectLst>
                  <a:outerShdw blurRad="38100" dist="38100" dir="2700000" algn="tl">
                    <a:srgbClr val="FFFFFF"/>
                  </a:outerShdw>
                </a:effectLst>
              </a:rPr>
              <a:t>is consumed in the oxidation of HCl</a:t>
            </a:r>
          </a:p>
          <a:p>
            <a:pPr>
              <a:buFont typeface="Arial" panose="020B0604020202020204" pitchFamily="34" charset="0"/>
              <a:buNone/>
            </a:pPr>
            <a:r>
              <a:rPr lang="en-US" altLang="en-US" b="1" dirty="0">
                <a:cs typeface="Times New Roman" panose="02020603050405020304" pitchFamily="18" charset="0"/>
              </a:rPr>
              <a:t>       2KMnO</a:t>
            </a:r>
            <a:r>
              <a:rPr lang="en-US" altLang="en-US" b="1" baseline="-30000" dirty="0">
                <a:cs typeface="Times New Roman" panose="02020603050405020304" pitchFamily="18" charset="0"/>
              </a:rPr>
              <a:t>4</a:t>
            </a:r>
            <a:r>
              <a:rPr lang="en-US" altLang="en-US" b="1" dirty="0">
                <a:cs typeface="Times New Roman" panose="02020603050405020304" pitchFamily="18" charset="0"/>
              </a:rPr>
              <a:t> </a:t>
            </a:r>
            <a:r>
              <a:rPr lang="en-US" altLang="en-US" b="1" dirty="0">
                <a:effectLst>
                  <a:outerShdw blurRad="38100" dist="38100" dir="2700000" algn="tl">
                    <a:srgbClr val="FFFFFF"/>
                  </a:outerShdw>
                </a:effectLst>
                <a:cs typeface="Times New Roman" panose="02020603050405020304" pitchFamily="18" charset="0"/>
              </a:rPr>
              <a:t>+ 16HCl </a:t>
            </a:r>
            <a:r>
              <a:rPr lang="en-US" altLang="en-US" b="1" dirty="0">
                <a:effectLst>
                  <a:outerShdw blurRad="38100" dist="38100" dir="2700000" algn="tl">
                    <a:srgbClr val="FFFFFF"/>
                  </a:outerShdw>
                </a:effectLst>
                <a:cs typeface="Times New Roman" panose="02020603050405020304" pitchFamily="18" charset="0"/>
                <a:sym typeface="Symbol" panose="05050102010706020507" pitchFamily="18" charset="2"/>
              </a:rPr>
              <a:t></a:t>
            </a:r>
            <a:r>
              <a:rPr lang="en-US" altLang="en-US" b="1" dirty="0">
                <a:cs typeface="Times New Roman" panose="02020603050405020304" pitchFamily="18" charset="0"/>
              </a:rPr>
              <a:t> 2 MnCl</a:t>
            </a:r>
            <a:r>
              <a:rPr lang="en-US" altLang="en-US" b="1" baseline="-30000" dirty="0">
                <a:cs typeface="Times New Roman" panose="02020603050405020304" pitchFamily="18" charset="0"/>
              </a:rPr>
              <a:t>2</a:t>
            </a:r>
            <a:r>
              <a:rPr lang="en-US" altLang="en-US" b="1" dirty="0">
                <a:effectLst>
                  <a:outerShdw blurRad="38100" dist="38100" dir="2700000" algn="tl">
                    <a:srgbClr val="FFFFFF"/>
                  </a:outerShdw>
                </a:effectLst>
                <a:cs typeface="Times New Roman" panose="02020603050405020304" pitchFamily="18" charset="0"/>
              </a:rPr>
              <a:t>+ 2KCl + 5Cl</a:t>
            </a:r>
            <a:r>
              <a:rPr lang="en-US" altLang="en-US" b="1" baseline="-25000" dirty="0">
                <a:effectLst>
                  <a:outerShdw blurRad="38100" dist="38100" dir="2700000" algn="tl">
                    <a:srgbClr val="FFFFFF"/>
                  </a:outerShdw>
                </a:effectLst>
                <a:cs typeface="Times New Roman" panose="02020603050405020304" pitchFamily="18" charset="0"/>
              </a:rPr>
              <a:t>2</a:t>
            </a:r>
            <a:r>
              <a:rPr lang="en-US" altLang="en-US" b="1" dirty="0">
                <a:effectLst>
                  <a:outerShdw blurRad="38100" dist="38100" dir="2700000" algn="tl">
                    <a:srgbClr val="FFFFFF"/>
                  </a:outerShdw>
                </a:effectLst>
                <a:cs typeface="Times New Roman" panose="02020603050405020304" pitchFamily="18" charset="0"/>
              </a:rPr>
              <a:t> + 8H</a:t>
            </a:r>
            <a:r>
              <a:rPr lang="en-US" altLang="en-US" b="1" baseline="-25000" dirty="0">
                <a:effectLst>
                  <a:outerShdw blurRad="38100" dist="38100" dir="2700000" algn="tl">
                    <a:srgbClr val="FFFFFF"/>
                  </a:outerShdw>
                </a:effectLst>
                <a:cs typeface="Times New Roman" panose="02020603050405020304" pitchFamily="18" charset="0"/>
              </a:rPr>
              <a:t>2</a:t>
            </a:r>
            <a:r>
              <a:rPr lang="en-US" altLang="en-US" b="1" dirty="0">
                <a:effectLst>
                  <a:outerShdw blurRad="38100" dist="38100" dir="2700000" algn="tl">
                    <a:srgbClr val="FFFFFF"/>
                  </a:outerShdw>
                </a:effectLst>
                <a:cs typeface="Times New Roman" panose="02020603050405020304" pitchFamily="18" charset="0"/>
              </a:rPr>
              <a:t>O</a:t>
            </a:r>
            <a:endParaRPr lang="en-US" altLang="en-US" b="1" dirty="0">
              <a:effectLst>
                <a:outerShdw blurRad="38100" dist="38100" dir="2700000" algn="tl">
                  <a:srgbClr val="FFFFFF"/>
                </a:outerShdw>
              </a:effectLst>
            </a:endParaRPr>
          </a:p>
          <a:p>
            <a:endParaRPr lang="en-US" altLang="en-US" b="1" dirty="0"/>
          </a:p>
        </p:txBody>
      </p:sp>
    </p:spTree>
    <p:extLst>
      <p:ext uri="{BB962C8B-B14F-4D97-AF65-F5344CB8AC3E}">
        <p14:creationId xmlns:p14="http://schemas.microsoft.com/office/powerpoint/2010/main" val="1854706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Rot="1" noChangeArrowheads="1"/>
          </p:cNvSpPr>
          <p:nvPr>
            <p:ph idx="1"/>
          </p:nvPr>
        </p:nvSpPr>
        <p:spPr>
          <a:xfrm>
            <a:off x="1524000" y="152400"/>
            <a:ext cx="9144000" cy="5943600"/>
          </a:xfrm>
        </p:spPr>
        <p:txBody>
          <a:bodyPr/>
          <a:lstStyle/>
          <a:p>
            <a:pPr>
              <a:lnSpc>
                <a:spcPct val="90000"/>
              </a:lnSpc>
              <a:buFont typeface="Arial" panose="020B0604020202020204" pitchFamily="34" charset="0"/>
              <a:buNone/>
            </a:pPr>
            <a:r>
              <a:rPr lang="en-US" altLang="en-US" b="1" i="1" dirty="0">
                <a:effectLst>
                  <a:outerShdw blurRad="38100" dist="38100" dir="2700000" algn="tl">
                    <a:srgbClr val="FFFFFF"/>
                  </a:outerShdw>
                </a:effectLst>
                <a:cs typeface="Times New Roman" panose="02020603050405020304" pitchFamily="18" charset="0"/>
              </a:rPr>
              <a:t>      </a:t>
            </a:r>
          </a:p>
          <a:p>
            <a:pPr>
              <a:lnSpc>
                <a:spcPct val="90000"/>
              </a:lnSpc>
              <a:buFont typeface="Arial" panose="020B0604020202020204" pitchFamily="34" charset="0"/>
              <a:buNone/>
            </a:pPr>
            <a:r>
              <a:rPr lang="en-US" altLang="en-US" dirty="0">
                <a:effectLst>
                  <a:outerShdw blurRad="38100" dist="38100" dir="2700000" algn="tl">
                    <a:srgbClr val="FFFFFF"/>
                  </a:outerShdw>
                </a:effectLst>
                <a:cs typeface="Times New Roman" panose="02020603050405020304" pitchFamily="18" charset="0"/>
              </a:rPr>
              <a:t> </a:t>
            </a:r>
            <a:r>
              <a:rPr lang="en-US" altLang="en-US" sz="2400" b="1" dirty="0">
                <a:effectLst>
                  <a:outerShdw blurRad="38100" dist="38100" dir="2700000" algn="tl">
                    <a:srgbClr val="FFFFFF"/>
                  </a:outerShdw>
                </a:effectLst>
                <a:latin typeface="Arial" panose="020B0604020202020204" pitchFamily="34" charset="0"/>
                <a:cs typeface="Arial" panose="020B0604020202020204" pitchFamily="34" charset="0"/>
              </a:rPr>
              <a:t>In </a:t>
            </a:r>
            <a:r>
              <a:rPr lang="en-US" altLang="en-US" sz="2400" b="1" u="sng" dirty="0">
                <a:effectLst>
                  <a:outerShdw blurRad="38100" dist="38100" dir="2700000" algn="tl">
                    <a:srgbClr val="FFFFFF"/>
                  </a:outerShdw>
                </a:effectLst>
                <a:latin typeface="Arial" panose="020B0604020202020204" pitchFamily="34" charset="0"/>
                <a:cs typeface="Arial" panose="020B0604020202020204" pitchFamily="34" charset="0"/>
              </a:rPr>
              <a:t>slightly alkaline medium</a:t>
            </a:r>
            <a:endParaRPr lang="en-US" altLang="en-US" dirty="0">
              <a:latin typeface="Arial" panose="020B0604020202020204" pitchFamily="34" charset="0"/>
              <a:cs typeface="Arial" panose="020B0604020202020204" pitchFamily="34" charset="0"/>
            </a:endParaRPr>
          </a:p>
          <a:p>
            <a:pPr>
              <a:lnSpc>
                <a:spcPct val="90000"/>
              </a:lnSpc>
              <a:buFont typeface="Arial" panose="020B0604020202020204" pitchFamily="34" charset="0"/>
              <a:buNone/>
            </a:pPr>
            <a:r>
              <a:rPr lang="en-US" altLang="en-US" dirty="0">
                <a:latin typeface="Arial" panose="020B0604020202020204" pitchFamily="34" charset="0"/>
                <a:cs typeface="Arial" panose="020B0604020202020204" pitchFamily="34" charset="0"/>
              </a:rPr>
              <a:t>MnO</a:t>
            </a:r>
            <a:r>
              <a:rPr lang="en-US" altLang="en-US" baseline="-30000" dirty="0">
                <a:latin typeface="Arial" panose="020B0604020202020204" pitchFamily="34" charset="0"/>
                <a:cs typeface="Arial" panose="020B0604020202020204" pitchFamily="34" charset="0"/>
              </a:rPr>
              <a:t>4</a:t>
            </a:r>
            <a:r>
              <a:rPr lang="en-US" altLang="en-US"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permangaaate</a:t>
            </a:r>
            <a:r>
              <a:rPr lang="en-US" altLang="en-US" dirty="0">
                <a:latin typeface="Arial" panose="020B0604020202020204" pitchFamily="34" charset="0"/>
                <a:cs typeface="Arial" panose="020B0604020202020204" pitchFamily="34" charset="0"/>
              </a:rPr>
              <a:t>) </a:t>
            </a:r>
            <a:r>
              <a:rPr lang="en-US" altLang="en-US" dirty="0">
                <a:effectLst>
                  <a:outerShdw blurRad="38100" dist="38100" dir="2700000" algn="tl">
                    <a:srgbClr val="FFFFFF"/>
                  </a:outerShdw>
                </a:effectLst>
                <a:latin typeface="Arial" panose="020B0604020202020204" pitchFamily="34" charset="0"/>
                <a:cs typeface="Arial" panose="020B0604020202020204" pitchFamily="34" charset="0"/>
              </a:rPr>
              <a:t>is reduced to </a:t>
            </a:r>
            <a:r>
              <a:rPr lang="en-US" altLang="en-US" dirty="0">
                <a:latin typeface="Arial" panose="020B0604020202020204" pitchFamily="34" charset="0"/>
                <a:cs typeface="Arial" panose="020B0604020202020204" pitchFamily="34" charset="0"/>
              </a:rPr>
              <a:t>MnO</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(brown)</a:t>
            </a:r>
            <a:endParaRPr lang="en-US" altLang="en-US" u="sng" dirty="0">
              <a:effectLst>
                <a:outerShdw blurRad="38100" dist="38100" dir="2700000" algn="tl">
                  <a:srgbClr val="FFFFFF"/>
                </a:outerShdw>
              </a:effectLst>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altLang="en-US" b="1" dirty="0">
              <a:effectLst>
                <a:outerShdw blurRad="38100" dist="38100" dir="2700000" algn="tl">
                  <a:srgbClr val="FFFFFF"/>
                </a:outerShdw>
              </a:effectLst>
            </a:endParaRPr>
          </a:p>
        </p:txBody>
      </p:sp>
      <p:sp>
        <p:nvSpPr>
          <p:cNvPr id="7" name="Rectangle 6"/>
          <p:cNvSpPr/>
          <p:nvPr/>
        </p:nvSpPr>
        <p:spPr>
          <a:xfrm>
            <a:off x="1600200" y="3124201"/>
            <a:ext cx="8915400" cy="868363"/>
          </a:xfrm>
          <a:prstGeom prst="rect">
            <a:avLst/>
          </a:prstGeom>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800">
                <a:latin typeface="Arial" panose="020B0604020202020204" pitchFamily="34" charset="0"/>
                <a:cs typeface="Times New Roman" panose="02020603050405020304" pitchFamily="18" charset="0"/>
              </a:rPr>
              <a:t>MnO</a:t>
            </a:r>
            <a:r>
              <a:rPr lang="en-US" altLang="en-US" sz="2800" baseline="-30000">
                <a:latin typeface="Arial" panose="020B0604020202020204" pitchFamily="34" charset="0"/>
                <a:cs typeface="Times New Roman" panose="02020603050405020304" pitchFamily="18" charset="0"/>
              </a:rPr>
              <a:t>4</a:t>
            </a:r>
            <a:r>
              <a:rPr lang="en-US" altLang="en-US" sz="2800" baseline="30000">
                <a:latin typeface="Arial" panose="020B0604020202020204" pitchFamily="34" charset="0"/>
                <a:cs typeface="Times New Roman" panose="02020603050405020304" pitchFamily="18" charset="0"/>
              </a:rPr>
              <a:t>-</a:t>
            </a:r>
            <a:r>
              <a:rPr lang="en-US" altLang="en-US" sz="2800">
                <a:latin typeface="Arial" panose="020B0604020202020204" pitchFamily="34" charset="0"/>
                <a:cs typeface="Times New Roman" panose="02020603050405020304" pitchFamily="18" charset="0"/>
              </a:rPr>
              <a:t> (permanganate) </a:t>
            </a:r>
            <a:r>
              <a:rPr lang="en-US" altLang="en-US" sz="2800">
                <a:effectLst>
                  <a:outerShdw blurRad="38100" dist="38100" dir="2700000" algn="tl">
                    <a:srgbClr val="FFFFFF"/>
                  </a:outerShdw>
                </a:effectLst>
                <a:latin typeface="Arial" panose="020B0604020202020204" pitchFamily="34" charset="0"/>
                <a:cs typeface="Times New Roman" panose="02020603050405020304" pitchFamily="18" charset="0"/>
              </a:rPr>
              <a:t>is reduced to </a:t>
            </a:r>
            <a:r>
              <a:rPr lang="en-US" altLang="en-US" sz="2800" b="1">
                <a:latin typeface="Arial" panose="020B0604020202020204" pitchFamily="34" charset="0"/>
                <a:cs typeface="Times New Roman" panose="02020603050405020304" pitchFamily="18" charset="0"/>
              </a:rPr>
              <a:t>MnO</a:t>
            </a:r>
            <a:r>
              <a:rPr lang="en-US" altLang="en-US" sz="2800" b="1" baseline="-30000">
                <a:latin typeface="Arial" panose="020B0604020202020204" pitchFamily="34" charset="0"/>
                <a:cs typeface="Times New Roman" panose="02020603050405020304" pitchFamily="18" charset="0"/>
              </a:rPr>
              <a:t>4</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 (green) (manganate</a:t>
            </a:r>
            <a:r>
              <a:rPr lang="en-US" altLang="en-US" sz="2800" b="1">
                <a:effectLst>
                  <a:outerShdw blurRad="38100" dist="38100" dir="2700000" algn="tl">
                    <a:srgbClr val="FFFFFF"/>
                  </a:outerShdw>
                </a:effectLst>
                <a:latin typeface="Arial" panose="020B0604020202020204" pitchFamily="34" charset="0"/>
                <a:cs typeface="Times New Roman" panose="02020603050405020304" pitchFamily="18" charset="0"/>
              </a:rPr>
              <a:t>)</a:t>
            </a:r>
            <a:endParaRPr lang="en-US" altLang="en-US" sz="2800" u="sng">
              <a:effectLst>
                <a:outerShdw blurRad="38100" dist="38100" dir="2700000" algn="tl">
                  <a:srgbClr val="FFFFFF"/>
                </a:outerShdw>
              </a:effectLst>
              <a:latin typeface="Arial" panose="020B0604020202020204" pitchFamily="34" charset="0"/>
              <a:cs typeface="Times New Roman" panose="02020603050405020304" pitchFamily="18" charset="0"/>
            </a:endParaRPr>
          </a:p>
        </p:txBody>
      </p:sp>
      <p:sp>
        <p:nvSpPr>
          <p:cNvPr id="8" name="Rectangle 7"/>
          <p:cNvSpPr/>
          <p:nvPr/>
        </p:nvSpPr>
        <p:spPr>
          <a:xfrm>
            <a:off x="1905000" y="1676401"/>
            <a:ext cx="7696200" cy="461963"/>
          </a:xfrm>
          <a:prstGeom prst="rect">
            <a:avLst/>
          </a:prstGeom>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SA" altLang="en-US" sz="2400">
                <a:effectLst>
                  <a:outerShdw blurRad="38100" dist="38100" dir="2700000" algn="tl">
                    <a:srgbClr val="FFFFFF"/>
                  </a:outerShdw>
                </a:effectLst>
                <a:latin typeface="Arial" panose="020B0604020202020204" pitchFamily="34" charset="0"/>
                <a:cs typeface="Times New Roman" panose="02020603050405020304" pitchFamily="18" charset="0"/>
              </a:rPr>
              <a:t> </a:t>
            </a:r>
            <a:r>
              <a:rPr lang="en-US" altLang="en-US" sz="2400" b="1">
                <a:latin typeface="Arial" panose="020B0604020202020204" pitchFamily="34" charset="0"/>
                <a:cs typeface="Times New Roman" panose="02020603050405020304" pitchFamily="18" charset="0"/>
              </a:rPr>
              <a:t>MnO</a:t>
            </a:r>
            <a:r>
              <a:rPr lang="en-US" altLang="en-US" sz="2400" b="1" baseline="-30000">
                <a:latin typeface="Arial" panose="020B0604020202020204" pitchFamily="34" charset="0"/>
                <a:cs typeface="Times New Roman" panose="02020603050405020304" pitchFamily="18" charset="0"/>
              </a:rPr>
              <a:t>4</a:t>
            </a:r>
            <a:r>
              <a:rPr lang="en-US" altLang="en-US" sz="2400" b="1" baseline="30000">
                <a:latin typeface="Arial" panose="020B0604020202020204" pitchFamily="34" charset="0"/>
                <a:cs typeface="Times New Roman" panose="02020603050405020304" pitchFamily="18" charset="0"/>
              </a:rPr>
              <a:t>-</a:t>
            </a:r>
            <a:r>
              <a:rPr lang="en-US" altLang="en-US" sz="2400" b="1">
                <a:latin typeface="Arial" panose="020B0604020202020204" pitchFamily="34" charset="0"/>
                <a:cs typeface="Times New Roman" panose="02020603050405020304" pitchFamily="18" charset="0"/>
              </a:rPr>
              <a:t> </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+ 4H</a:t>
            </a:r>
            <a:r>
              <a:rPr lang="en-US" altLang="en-US" sz="2400" b="1" baseline="30000">
                <a:effectLst>
                  <a:outerShdw blurRad="38100" dist="38100" dir="2700000" algn="tl">
                    <a:srgbClr val="FFFFFF"/>
                  </a:outerShdw>
                </a:effectLst>
                <a:latin typeface="Arial" panose="020B0604020202020204" pitchFamily="34" charset="0"/>
                <a:cs typeface="Times New Roman" panose="02020603050405020304" pitchFamily="18" charset="0"/>
              </a:rPr>
              <a:t>+</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 </a:t>
            </a:r>
            <a:r>
              <a:rPr lang="en-US" altLang="en-US" sz="2400" b="1" u="sng">
                <a:effectLst>
                  <a:outerShdw blurRad="38100" dist="38100" dir="2700000" algn="tl">
                    <a:srgbClr val="FFFFFF"/>
                  </a:outerShdw>
                </a:effectLst>
                <a:latin typeface="Arial" panose="020B0604020202020204" pitchFamily="34" charset="0"/>
                <a:cs typeface="Times New Roman" panose="02020603050405020304" pitchFamily="18" charset="0"/>
              </a:rPr>
              <a:t>3e</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sym typeface="Symbol" panose="05050102010706020507" pitchFamily="18" charset="2"/>
              </a:rPr>
              <a:t></a:t>
            </a:r>
            <a:r>
              <a:rPr lang="en-US" altLang="en-US" sz="2400" b="1">
                <a:latin typeface="Arial" panose="020B0604020202020204" pitchFamily="34" charset="0"/>
                <a:cs typeface="Times New Roman" panose="02020603050405020304" pitchFamily="18" charset="0"/>
              </a:rPr>
              <a:t> MnO</a:t>
            </a:r>
            <a:r>
              <a:rPr lang="en-US" altLang="en-US" sz="2400" b="1" baseline="-30000">
                <a:latin typeface="Arial" panose="020B0604020202020204" pitchFamily="34" charset="0"/>
                <a:cs typeface="Times New Roman" panose="02020603050405020304" pitchFamily="18" charset="0"/>
              </a:rPr>
              <a:t>2</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+ 2H</a:t>
            </a:r>
            <a:r>
              <a:rPr lang="en-US" altLang="en-US" sz="2400" b="1" baseline="-30000">
                <a:effectLst>
                  <a:outerShdw blurRad="38100" dist="38100" dir="2700000" algn="tl">
                    <a:srgbClr val="FFFFFF"/>
                  </a:outerShdw>
                </a:effectLst>
                <a:latin typeface="Arial" panose="020B0604020202020204" pitchFamily="34" charset="0"/>
                <a:cs typeface="Times New Roman" panose="02020603050405020304" pitchFamily="18" charset="0"/>
              </a:rPr>
              <a:t>2</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O</a:t>
            </a:r>
            <a:endParaRPr lang="en-US" altLang="en-US" sz="2400">
              <a:latin typeface="Arial" panose="020B0604020202020204" pitchFamily="34" charset="0"/>
            </a:endParaRPr>
          </a:p>
        </p:txBody>
      </p:sp>
      <p:sp>
        <p:nvSpPr>
          <p:cNvPr id="9" name="Rectangle 8"/>
          <p:cNvSpPr/>
          <p:nvPr/>
        </p:nvSpPr>
        <p:spPr>
          <a:xfrm>
            <a:off x="3810001" y="4186238"/>
            <a:ext cx="3890963" cy="461962"/>
          </a:xfrm>
          <a:prstGeom prst="rect">
            <a:avLst/>
          </a:prstGeom>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cs typeface="Times New Roman" panose="02020603050405020304" pitchFamily="18" charset="0"/>
              </a:rPr>
              <a:t>MnO</a:t>
            </a:r>
            <a:r>
              <a:rPr lang="en-US" altLang="en-US" sz="2400" b="1" baseline="-30000">
                <a:latin typeface="Arial" panose="020B0604020202020204" pitchFamily="34" charset="0"/>
                <a:cs typeface="Times New Roman" panose="02020603050405020304" pitchFamily="18" charset="0"/>
              </a:rPr>
              <a:t>4</a:t>
            </a:r>
            <a:r>
              <a:rPr lang="en-US" altLang="en-US" sz="2400" b="1" baseline="30000">
                <a:latin typeface="Arial" panose="020B0604020202020204" pitchFamily="34" charset="0"/>
                <a:cs typeface="Times New Roman" panose="02020603050405020304" pitchFamily="18" charset="0"/>
              </a:rPr>
              <a:t>-</a:t>
            </a:r>
            <a:r>
              <a:rPr lang="en-US" altLang="en-US" sz="2400" b="1">
                <a:latin typeface="Arial" panose="020B0604020202020204" pitchFamily="34" charset="0"/>
                <a:cs typeface="Times New Roman" panose="02020603050405020304" pitchFamily="18" charset="0"/>
              </a:rPr>
              <a:t>  </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a:t>
            </a:r>
            <a:r>
              <a:rPr lang="en-US" altLang="en-US" sz="2400" b="1" u="sng">
                <a:effectLst>
                  <a:outerShdw blurRad="38100" dist="38100" dir="2700000" algn="tl">
                    <a:srgbClr val="FFFFFF"/>
                  </a:outerShdw>
                </a:effectLst>
                <a:latin typeface="Arial" panose="020B0604020202020204" pitchFamily="34" charset="0"/>
                <a:cs typeface="Times New Roman" panose="02020603050405020304" pitchFamily="18" charset="0"/>
              </a:rPr>
              <a:t>e</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rPr>
              <a:t>     </a:t>
            </a:r>
            <a:r>
              <a:rPr lang="en-US" altLang="en-US" sz="2400" b="1">
                <a:effectLst>
                  <a:outerShdw blurRad="38100" dist="38100" dir="2700000" algn="tl">
                    <a:srgbClr val="FFFFFF"/>
                  </a:outerShdw>
                </a:effectLst>
                <a:latin typeface="Arial" panose="020B0604020202020204" pitchFamily="34" charset="0"/>
                <a:cs typeface="Times New Roman" panose="02020603050405020304" pitchFamily="18" charset="0"/>
                <a:sym typeface="Symbol" panose="05050102010706020507" pitchFamily="18" charset="2"/>
              </a:rPr>
              <a:t></a:t>
            </a:r>
            <a:r>
              <a:rPr lang="en-US" altLang="en-US" sz="2400" b="1">
                <a:latin typeface="Arial" panose="020B0604020202020204" pitchFamily="34" charset="0"/>
                <a:cs typeface="Times New Roman" panose="02020603050405020304" pitchFamily="18" charset="0"/>
              </a:rPr>
              <a:t>    MnO</a:t>
            </a:r>
            <a:r>
              <a:rPr lang="en-US" altLang="en-US" sz="2400" b="1" baseline="-30000">
                <a:latin typeface="Arial" panose="020B0604020202020204" pitchFamily="34" charset="0"/>
                <a:cs typeface="Times New Roman" panose="02020603050405020304" pitchFamily="18" charset="0"/>
              </a:rPr>
              <a:t>4</a:t>
            </a:r>
            <a:r>
              <a:rPr lang="en-US" altLang="en-US" sz="2400" b="1" baseline="30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a:t>
            </a:r>
            <a:endParaRPr lang="en-US" altLang="en-US" sz="2400">
              <a:latin typeface="Arial" panose="020B0604020202020204" pitchFamily="34" charset="0"/>
            </a:endParaRPr>
          </a:p>
        </p:txBody>
      </p:sp>
      <p:sp>
        <p:nvSpPr>
          <p:cNvPr id="10" name="Rectangle 9"/>
          <p:cNvSpPr/>
          <p:nvPr/>
        </p:nvSpPr>
        <p:spPr>
          <a:xfrm>
            <a:off x="1585914" y="2438401"/>
            <a:ext cx="3976687" cy="461963"/>
          </a:xfrm>
          <a:prstGeom prst="rect">
            <a:avLst/>
          </a:prstGeom>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00"/>
                </a:solidFill>
                <a:effectLst>
                  <a:outerShdw blurRad="38100" dist="38100" dir="2700000" algn="tl">
                    <a:srgbClr val="FFFFFF"/>
                  </a:outerShdw>
                </a:effectLst>
                <a:latin typeface="Arial" panose="020B0604020202020204" pitchFamily="34" charset="0"/>
              </a:rPr>
              <a:t>In </a:t>
            </a:r>
            <a:r>
              <a:rPr lang="en-US" altLang="en-US" sz="2400" b="1" u="sng">
                <a:solidFill>
                  <a:srgbClr val="000000"/>
                </a:solidFill>
                <a:effectLst>
                  <a:outerShdw blurRad="38100" dist="38100" dir="2700000" algn="tl">
                    <a:srgbClr val="FFFFFF"/>
                  </a:outerShdw>
                </a:effectLst>
                <a:latin typeface="Arial" panose="020B0604020202020204" pitchFamily="34" charset="0"/>
              </a:rPr>
              <a:t>strong alkaline medium</a:t>
            </a:r>
            <a:endParaRPr lang="en-US" altLang="en-US" sz="2400">
              <a:latin typeface="Arial" panose="020B0604020202020204" pitchFamily="34" charset="0"/>
            </a:endParaRPr>
          </a:p>
        </p:txBody>
      </p:sp>
      <p:sp>
        <p:nvSpPr>
          <p:cNvPr id="13319" name="Rectangle 2"/>
          <p:cNvSpPr>
            <a:spLocks noChangeArrowheads="1"/>
          </p:cNvSpPr>
          <p:nvPr/>
        </p:nvSpPr>
        <p:spPr bwMode="auto">
          <a:xfrm>
            <a:off x="1600200" y="4681538"/>
            <a:ext cx="86106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800" b="1" u="sng" dirty="0">
                <a:cs typeface="Times New Roman" panose="02020603050405020304" pitchFamily="18" charset="0"/>
              </a:rPr>
              <a:t>In acid medium</a:t>
            </a:r>
          </a:p>
          <a:p>
            <a:pPr eaLnBrk="1" hangingPunct="1">
              <a:lnSpc>
                <a:spcPct val="90000"/>
              </a:lnSpc>
            </a:pPr>
            <a:r>
              <a:rPr lang="en-US" altLang="en-US" sz="2800" dirty="0">
                <a:cs typeface="Times New Roman" panose="02020603050405020304" pitchFamily="18" charset="0"/>
              </a:rPr>
              <a:t>MnO</a:t>
            </a:r>
            <a:r>
              <a:rPr lang="en-US" altLang="en-US" sz="2800" baseline="30000" dirty="0">
                <a:cs typeface="Times New Roman" panose="02020603050405020304" pitchFamily="18" charset="0"/>
              </a:rPr>
              <a:t>4-  </a:t>
            </a:r>
            <a:r>
              <a:rPr lang="en-US" altLang="en-US" sz="2800" dirty="0">
                <a:cs typeface="Times New Roman" panose="02020603050405020304" pitchFamily="18" charset="0"/>
              </a:rPr>
              <a:t>is reduced to Mn</a:t>
            </a:r>
            <a:r>
              <a:rPr lang="en-US" altLang="en-US" sz="2800" baseline="30000" dirty="0">
                <a:cs typeface="Times New Roman" panose="02020603050405020304" pitchFamily="18" charset="0"/>
              </a:rPr>
              <a:t>2+ </a:t>
            </a:r>
            <a:r>
              <a:rPr lang="en-US" altLang="en-US" sz="2800" dirty="0">
                <a:cs typeface="Times New Roman" panose="02020603050405020304" pitchFamily="18" charset="0"/>
              </a:rPr>
              <a:t>and can oxidize the following ion</a:t>
            </a:r>
            <a:r>
              <a:rPr lang="en-US" altLang="en-US" sz="2800" dirty="0">
                <a:cs typeface="Times New Roman" panose="02020603050405020304" pitchFamily="18" charset="0"/>
                <a:sym typeface="Wingdings" panose="05000000000000000000" pitchFamily="2" charset="2"/>
              </a:rPr>
              <a:t>( </a:t>
            </a:r>
            <a:r>
              <a:rPr lang="en-US" altLang="en-US" sz="2800" dirty="0">
                <a:solidFill>
                  <a:srgbClr val="FF0000"/>
                </a:solidFill>
                <a:cs typeface="Times New Roman" panose="02020603050405020304" pitchFamily="18" charset="0"/>
                <a:sym typeface="Wingdings" panose="05000000000000000000" pitchFamily="2" charset="2"/>
              </a:rPr>
              <a:t>faint pink to </a:t>
            </a:r>
            <a:r>
              <a:rPr lang="en-US" altLang="en-US" sz="2800" dirty="0" err="1">
                <a:solidFill>
                  <a:srgbClr val="FF0000"/>
                </a:solidFill>
                <a:cs typeface="Times New Roman" panose="02020603050405020304" pitchFamily="18" charset="0"/>
                <a:sym typeface="Wingdings" panose="05000000000000000000" pitchFamily="2" charset="2"/>
              </a:rPr>
              <a:t>colourless</a:t>
            </a:r>
            <a:r>
              <a:rPr lang="en-US" altLang="en-US" sz="2800" dirty="0">
                <a:cs typeface="Times New Roman" panose="02020603050405020304" pitchFamily="18" charset="0"/>
                <a:sym typeface="Wingdings" panose="05000000000000000000" pitchFamily="2" charset="2"/>
              </a:rPr>
              <a:t>)</a:t>
            </a:r>
            <a:endParaRPr lang="ar-EG" altLang="en-US" sz="2800" dirty="0">
              <a:cs typeface="Times New Roman" panose="02020603050405020304" pitchFamily="18" charset="0"/>
            </a:endParaRPr>
          </a:p>
          <a:p>
            <a:pPr eaLnBrk="1" hangingPunct="1">
              <a:lnSpc>
                <a:spcPct val="90000"/>
              </a:lnSpc>
              <a:buFont typeface="Wingdings" panose="05000000000000000000" pitchFamily="2" charset="2"/>
              <a:buChar char="Ø"/>
            </a:pPr>
            <a:r>
              <a:rPr lang="ar-SA" altLang="en-US" sz="2800" dirty="0">
                <a:cs typeface="Times New Roman" panose="02020603050405020304" pitchFamily="18" charset="0"/>
              </a:rPr>
              <a:t> </a:t>
            </a:r>
            <a:r>
              <a:rPr lang="ar-SA" altLang="en-US" sz="2800" dirty="0">
                <a:solidFill>
                  <a:srgbClr val="FF0000"/>
                </a:solidFill>
                <a:cs typeface="Times New Roman" panose="02020603050405020304" pitchFamily="18" charset="0"/>
              </a:rPr>
              <a:t>     </a:t>
            </a:r>
            <a:r>
              <a:rPr lang="en-US" altLang="en-US" sz="2800" dirty="0">
                <a:solidFill>
                  <a:srgbClr val="FF0000"/>
                </a:solidFill>
                <a:cs typeface="Times New Roman" panose="02020603050405020304" pitchFamily="18" charset="0"/>
              </a:rPr>
              <a:t>MnO</a:t>
            </a:r>
            <a:r>
              <a:rPr lang="en-US" altLang="en-US" sz="2800" baseline="30000" dirty="0">
                <a:solidFill>
                  <a:srgbClr val="FF0000"/>
                </a:solidFill>
                <a:cs typeface="Times New Roman" panose="02020603050405020304" pitchFamily="18" charset="0"/>
              </a:rPr>
              <a:t>4-</a:t>
            </a:r>
            <a:r>
              <a:rPr lang="en-US" altLang="en-US" sz="2800" dirty="0">
                <a:solidFill>
                  <a:srgbClr val="FF0000"/>
                </a:solidFill>
                <a:cs typeface="Times New Roman" panose="02020603050405020304" pitchFamily="18" charset="0"/>
              </a:rPr>
              <a:t> + 8H</a:t>
            </a:r>
            <a:r>
              <a:rPr lang="en-US" altLang="en-US" sz="2800" baseline="30000" dirty="0">
                <a:solidFill>
                  <a:srgbClr val="FF0000"/>
                </a:solidFill>
                <a:cs typeface="Times New Roman" panose="02020603050405020304" pitchFamily="18" charset="0"/>
              </a:rPr>
              <a:t>+</a:t>
            </a:r>
            <a:r>
              <a:rPr lang="en-US" altLang="en-US" sz="2800" dirty="0">
                <a:solidFill>
                  <a:srgbClr val="FF0000"/>
                </a:solidFill>
                <a:cs typeface="Times New Roman" panose="02020603050405020304" pitchFamily="18" charset="0"/>
              </a:rPr>
              <a:t> + 5e      </a:t>
            </a:r>
            <a:r>
              <a:rPr lang="en-US" altLang="en-US" sz="2800" dirty="0">
                <a:solidFill>
                  <a:srgbClr val="FF0000"/>
                </a:solidFill>
                <a:cs typeface="Times New Roman" panose="02020603050405020304" pitchFamily="18" charset="0"/>
                <a:sym typeface="Symbol" panose="05050102010706020507" pitchFamily="18" charset="2"/>
              </a:rPr>
              <a:t></a:t>
            </a:r>
            <a:r>
              <a:rPr lang="en-US" altLang="en-US" sz="2800" dirty="0">
                <a:solidFill>
                  <a:srgbClr val="FF0000"/>
                </a:solidFill>
                <a:cs typeface="Times New Roman" panose="02020603050405020304" pitchFamily="18" charset="0"/>
              </a:rPr>
              <a:t>    Mn</a:t>
            </a:r>
            <a:r>
              <a:rPr lang="en-US" altLang="en-US" sz="2800" baseline="30000" dirty="0">
                <a:solidFill>
                  <a:srgbClr val="FF0000"/>
                </a:solidFill>
                <a:cs typeface="Times New Roman" panose="02020603050405020304" pitchFamily="18" charset="0"/>
              </a:rPr>
              <a:t>2+ </a:t>
            </a:r>
            <a:r>
              <a:rPr lang="en-US" altLang="en-US" sz="2800" dirty="0">
                <a:solidFill>
                  <a:srgbClr val="FF0000"/>
                </a:solidFill>
                <a:cs typeface="Times New Roman" panose="02020603050405020304" pitchFamily="18" charset="0"/>
              </a:rPr>
              <a:t>+ 4H2O</a:t>
            </a:r>
            <a:endParaRPr lang="ar-EG" altLang="en-US" sz="28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70986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2157414" y="152400"/>
            <a:ext cx="8510587" cy="304800"/>
          </a:xfrm>
        </p:spPr>
        <p:txBody>
          <a:bodyPr>
            <a:normAutofit fontScale="90000"/>
          </a:bodyPr>
          <a:lstStyle/>
          <a:p>
            <a:r>
              <a:rPr lang="en-US" altLang="en-US" sz="2800" b="1" u="sng" dirty="0">
                <a:solidFill>
                  <a:srgbClr val="FF00FF"/>
                </a:solidFill>
                <a:cs typeface="Times New Roman" panose="02020603050405020304" pitchFamily="18" charset="0"/>
              </a:rPr>
              <a:t>II- Potassium dichromate  ( K</a:t>
            </a:r>
            <a:r>
              <a:rPr lang="en-US" altLang="en-US" sz="2800" b="1" u="sng" baseline="-30000" dirty="0">
                <a:solidFill>
                  <a:srgbClr val="FF00FF"/>
                </a:solidFill>
                <a:cs typeface="Times New Roman" panose="02020603050405020304" pitchFamily="18" charset="0"/>
              </a:rPr>
              <a:t>2</a:t>
            </a:r>
            <a:r>
              <a:rPr lang="en-US" altLang="en-US" sz="2800" b="1" u="sng" dirty="0">
                <a:solidFill>
                  <a:srgbClr val="FF00FF"/>
                </a:solidFill>
                <a:cs typeface="Times New Roman" panose="02020603050405020304" pitchFamily="18" charset="0"/>
              </a:rPr>
              <a:t>Cr</a:t>
            </a:r>
            <a:r>
              <a:rPr lang="en-US" altLang="en-US" sz="2800" b="1" u="sng" baseline="-30000" dirty="0">
                <a:solidFill>
                  <a:srgbClr val="FF00FF"/>
                </a:solidFill>
                <a:cs typeface="Times New Roman" panose="02020603050405020304" pitchFamily="18" charset="0"/>
              </a:rPr>
              <a:t>2</a:t>
            </a:r>
            <a:r>
              <a:rPr lang="en-US" altLang="en-US" sz="2800" b="1" u="sng" dirty="0">
                <a:solidFill>
                  <a:srgbClr val="FF00FF"/>
                </a:solidFill>
                <a:cs typeface="Times New Roman" panose="02020603050405020304" pitchFamily="18" charset="0"/>
              </a:rPr>
              <a:t>O</a:t>
            </a:r>
            <a:r>
              <a:rPr lang="en-US" altLang="en-US" sz="2800" b="1" u="sng" baseline="-30000" dirty="0">
                <a:solidFill>
                  <a:srgbClr val="FF00FF"/>
                </a:solidFill>
                <a:cs typeface="Times New Roman" panose="02020603050405020304" pitchFamily="18" charset="0"/>
              </a:rPr>
              <a:t>7</a:t>
            </a:r>
            <a:r>
              <a:rPr lang="en-US" altLang="en-US" sz="2800" b="1" u="sng" dirty="0">
                <a:solidFill>
                  <a:srgbClr val="FF00FF"/>
                </a:solidFill>
                <a:cs typeface="Times New Roman" panose="02020603050405020304" pitchFamily="18" charset="0"/>
              </a:rPr>
              <a:t>)</a:t>
            </a:r>
            <a:endParaRPr lang="en-US" altLang="en-US" sz="2800" b="1" u="sng" baseline="-30000" dirty="0">
              <a:solidFill>
                <a:srgbClr val="FF00FF"/>
              </a:solidFill>
              <a:cs typeface="Times New Roman" panose="02020603050405020304" pitchFamily="18" charset="0"/>
            </a:endParaRPr>
          </a:p>
        </p:txBody>
      </p:sp>
      <p:sp>
        <p:nvSpPr>
          <p:cNvPr id="233475" name="Rectangle 3"/>
          <p:cNvSpPr>
            <a:spLocks noGrp="1" noRot="1" noChangeArrowheads="1"/>
          </p:cNvSpPr>
          <p:nvPr>
            <p:ph idx="1"/>
          </p:nvPr>
        </p:nvSpPr>
        <p:spPr>
          <a:xfrm>
            <a:off x="1524000" y="914400"/>
            <a:ext cx="9144000" cy="6477000"/>
          </a:xfrm>
        </p:spPr>
        <p:txBody>
          <a:bodyPr/>
          <a:lstStyle/>
          <a:p>
            <a:pPr algn="just">
              <a:lnSpc>
                <a:spcPct val="80000"/>
              </a:lnSpc>
              <a:buFont typeface="Wingdings" panose="05000000000000000000" pitchFamily="2" charset="2"/>
              <a:buChar char="Ø"/>
            </a:pPr>
            <a:r>
              <a:rPr lang="en-US" altLang="en-US" b="1">
                <a:effectLst>
                  <a:outerShdw blurRad="38100" dist="38100" dir="2700000" algn="tl">
                    <a:srgbClr val="FFFFFF"/>
                  </a:outerShdw>
                </a:effectLst>
              </a:rPr>
              <a:t>It acts in acid only, therefore it has only one equivalent weight. (E</a:t>
            </a:r>
            <a:r>
              <a:rPr lang="en-US" altLang="en-US" b="1" baseline="-25000">
                <a:effectLst>
                  <a:outerShdw blurRad="38100" dist="38100" dir="2700000" algn="tl">
                    <a:srgbClr val="FFFFFF"/>
                  </a:outerShdw>
                </a:effectLst>
              </a:rPr>
              <a:t>0</a:t>
            </a:r>
            <a:r>
              <a:rPr lang="en-US" altLang="en-US" b="1">
                <a:effectLst>
                  <a:outerShdw blurRad="38100" dist="38100" dir="2700000" algn="tl">
                    <a:srgbClr val="FFFFFF"/>
                  </a:outerShdw>
                </a:effectLst>
              </a:rPr>
              <a:t> = 1.33)</a:t>
            </a:r>
          </a:p>
          <a:p>
            <a:pPr algn="just">
              <a:lnSpc>
                <a:spcPct val="80000"/>
              </a:lnSpc>
              <a:buFont typeface="Wingdings" panose="05000000000000000000" pitchFamily="2" charset="2"/>
              <a:buChar char="Ø"/>
            </a:pPr>
            <a:r>
              <a:rPr lang="ar-SA" altLang="en-US" b="1">
                <a:effectLst>
                  <a:outerShdw blurRad="38100" dist="38100" dir="2700000" algn="tl">
                    <a:srgbClr val="FFFFFF"/>
                  </a:outerShdw>
                </a:effectLst>
              </a:rPr>
              <a:t>       </a:t>
            </a:r>
            <a:r>
              <a:rPr lang="en-US" altLang="en-US" b="1"/>
              <a:t>Cr</a:t>
            </a:r>
            <a:r>
              <a:rPr lang="en-US" altLang="en-US" b="1" baseline="-30000"/>
              <a:t>2</a:t>
            </a:r>
            <a:r>
              <a:rPr lang="en-US" altLang="en-US" b="1"/>
              <a:t>O</a:t>
            </a:r>
            <a:r>
              <a:rPr lang="en-US" altLang="en-US" b="1" baseline="-30000"/>
              <a:t>7</a:t>
            </a:r>
            <a:r>
              <a:rPr lang="en-US" altLang="en-US" b="1" baseline="30000"/>
              <a:t>2</a:t>
            </a:r>
            <a:r>
              <a:rPr lang="en-US" altLang="en-US" b="1" baseline="30000">
                <a:effectLst>
                  <a:outerShdw blurRad="38100" dist="38100" dir="2700000" algn="tl">
                    <a:srgbClr val="FFFFFF"/>
                  </a:outerShdw>
                </a:effectLst>
              </a:rPr>
              <a:t>-</a:t>
            </a:r>
            <a:r>
              <a:rPr lang="en-US" altLang="en-US" b="1">
                <a:effectLst>
                  <a:outerShdw blurRad="38100" dist="38100" dir="2700000" algn="tl">
                    <a:srgbClr val="FFFFFF"/>
                  </a:outerShdw>
                </a:effectLst>
              </a:rPr>
              <a:t> + 14H</a:t>
            </a:r>
            <a:r>
              <a:rPr lang="en-US" altLang="en-US" b="1" baseline="30000">
                <a:effectLst>
                  <a:outerShdw blurRad="38100" dist="38100" dir="2700000" algn="tl">
                    <a:srgbClr val="FFFFFF"/>
                  </a:outerShdw>
                </a:effectLst>
              </a:rPr>
              <a:t>+</a:t>
            </a:r>
            <a:r>
              <a:rPr lang="en-US" altLang="en-US" b="1">
                <a:effectLst>
                  <a:outerShdw blurRad="38100" dist="38100" dir="2700000" algn="tl">
                    <a:srgbClr val="FFFFFF"/>
                  </a:outerShdw>
                </a:effectLst>
              </a:rPr>
              <a:t> + </a:t>
            </a:r>
            <a:r>
              <a:rPr lang="en-US" altLang="en-US" b="1" u="sng">
                <a:effectLst>
                  <a:outerShdw blurRad="38100" dist="38100" dir="2700000" algn="tl">
                    <a:srgbClr val="FFFFFF"/>
                  </a:outerShdw>
                </a:effectLst>
              </a:rPr>
              <a:t>6e</a:t>
            </a:r>
            <a:r>
              <a:rPr lang="en-US" altLang="en-US" b="1">
                <a:effectLst>
                  <a:outerShdw blurRad="38100" dist="38100" dir="2700000" algn="tl">
                    <a:srgbClr val="FFFFFF"/>
                  </a:outerShdw>
                </a:effectLst>
              </a:rPr>
              <a:t>   →    </a:t>
            </a:r>
            <a:r>
              <a:rPr lang="en-US" altLang="en-US" b="1"/>
              <a:t>2Cr</a:t>
            </a:r>
            <a:r>
              <a:rPr lang="en-US" altLang="en-US" b="1" baseline="30000"/>
              <a:t>3+</a:t>
            </a:r>
            <a:r>
              <a:rPr lang="en-US" altLang="en-US" b="1">
                <a:effectLst>
                  <a:outerShdw blurRad="38100" dist="38100" dir="2700000" algn="tl">
                    <a:srgbClr val="FFFFFF"/>
                  </a:outerShdw>
                </a:effectLst>
              </a:rPr>
              <a:t> +  7H</a:t>
            </a:r>
            <a:r>
              <a:rPr lang="en-US" altLang="en-US" b="1" baseline="-30000">
                <a:effectLst>
                  <a:outerShdw blurRad="38100" dist="38100" dir="2700000" algn="tl">
                    <a:srgbClr val="FFFFFF"/>
                  </a:outerShdw>
                </a:effectLst>
              </a:rPr>
              <a:t>2</a:t>
            </a:r>
            <a:r>
              <a:rPr lang="en-US" altLang="en-US" b="1">
                <a:effectLst>
                  <a:outerShdw blurRad="38100" dist="38100" dir="2700000" algn="tl">
                    <a:srgbClr val="FFFFFF"/>
                  </a:outerShdw>
                </a:effectLst>
              </a:rPr>
              <a:t>O</a:t>
            </a:r>
            <a:endParaRPr lang="ar-EG" altLang="en-US" b="1">
              <a:effectLst>
                <a:outerShdw blurRad="38100" dist="38100" dir="2700000" algn="tl">
                  <a:srgbClr val="FFFFFF"/>
                </a:outerShdw>
              </a:effectLst>
            </a:endParaRPr>
          </a:p>
          <a:p>
            <a:pPr algn="just">
              <a:lnSpc>
                <a:spcPct val="80000"/>
              </a:lnSpc>
              <a:buFont typeface="Wingdings" panose="05000000000000000000" pitchFamily="2" charset="2"/>
              <a:buChar char="Ø"/>
            </a:pPr>
            <a:endParaRPr lang="en-US" altLang="en-US" b="1">
              <a:effectLst>
                <a:outerShdw blurRad="38100" dist="38100" dir="2700000" algn="tl">
                  <a:srgbClr val="FFFFFF"/>
                </a:outerShdw>
              </a:effectLst>
            </a:endParaRPr>
          </a:p>
          <a:p>
            <a:pPr algn="just">
              <a:lnSpc>
                <a:spcPct val="80000"/>
              </a:lnSpc>
              <a:buFont typeface="Wingdings" panose="05000000000000000000" pitchFamily="2" charset="2"/>
              <a:buChar char="Ø"/>
            </a:pPr>
            <a:r>
              <a:rPr lang="en-US" altLang="en-US" b="1"/>
              <a:t>It is not a powerful oxidizing agent as permenganate</a:t>
            </a:r>
          </a:p>
          <a:p>
            <a:pPr algn="just">
              <a:lnSpc>
                <a:spcPct val="80000"/>
              </a:lnSpc>
              <a:buFont typeface="Wingdings" panose="05000000000000000000" pitchFamily="2" charset="2"/>
              <a:buChar char="Ø"/>
            </a:pPr>
            <a:endParaRPr lang="en-US" altLang="en-US">
              <a:effectLst>
                <a:outerShdw blurRad="38100" dist="38100" dir="2700000" algn="tl">
                  <a:srgbClr val="FFFFFF"/>
                </a:outerShdw>
              </a:effectLst>
            </a:endParaRPr>
          </a:p>
          <a:p>
            <a:pPr algn="just">
              <a:lnSpc>
                <a:spcPct val="80000"/>
              </a:lnSpc>
              <a:buFont typeface="Wingdings" panose="05000000000000000000" pitchFamily="2" charset="2"/>
              <a:buChar char="Ø"/>
            </a:pPr>
            <a:r>
              <a:rPr lang="en-US" altLang="en-US">
                <a:effectLst>
                  <a:outerShdw blurRad="38100" dist="38100" dir="2700000" algn="tl">
                    <a:srgbClr val="FFFFFF"/>
                  </a:outerShdw>
                </a:effectLst>
              </a:rPr>
              <a:t> </a:t>
            </a:r>
            <a:r>
              <a:rPr lang="en-US" altLang="en-US" b="1">
                <a:effectLst>
                  <a:outerShdw blurRad="38100" dist="38100" dir="2700000" algn="tl">
                    <a:srgbClr val="FFFFFF"/>
                  </a:outerShdw>
                </a:effectLst>
              </a:rPr>
              <a:t>It is a primary standard, highly pure and stable.</a:t>
            </a:r>
          </a:p>
          <a:p>
            <a:pPr algn="just">
              <a:lnSpc>
                <a:spcPct val="80000"/>
              </a:lnSpc>
              <a:buFont typeface="Wingdings" panose="05000000000000000000" pitchFamily="2" charset="2"/>
              <a:buChar char="Ø"/>
            </a:pPr>
            <a:endParaRPr lang="en-US" altLang="en-US" b="1">
              <a:effectLst>
                <a:outerShdw blurRad="38100" dist="38100" dir="2700000" algn="tl">
                  <a:srgbClr val="FFFFFF"/>
                </a:outerShdw>
              </a:effectLst>
            </a:endParaRPr>
          </a:p>
          <a:p>
            <a:pPr algn="just">
              <a:lnSpc>
                <a:spcPct val="80000"/>
              </a:lnSpc>
              <a:buFont typeface="Wingdings" panose="05000000000000000000" pitchFamily="2" charset="2"/>
              <a:buChar char="Ø"/>
            </a:pPr>
            <a:r>
              <a:rPr lang="en-US" altLang="en-US" b="1">
                <a:effectLst>
                  <a:outerShdw blurRad="38100" dist="38100" dir="2700000" algn="tl">
                    <a:srgbClr val="FFFFFF"/>
                  </a:outerShdw>
                </a:effectLst>
              </a:rPr>
              <a:t>It can be used in presence of H</a:t>
            </a:r>
            <a:r>
              <a:rPr lang="en-US" altLang="en-US" b="1" baseline="-25000">
                <a:effectLst>
                  <a:outerShdw blurRad="38100" dist="38100" dir="2700000" algn="tl">
                    <a:srgbClr val="FFFFFF"/>
                  </a:outerShdw>
                </a:effectLst>
              </a:rPr>
              <a:t>2</a:t>
            </a:r>
            <a:r>
              <a:rPr lang="en-US" altLang="en-US" b="1">
                <a:effectLst>
                  <a:outerShdw blurRad="38100" dist="38100" dir="2700000" algn="tl">
                    <a:srgbClr val="FFFFFF"/>
                  </a:outerShdw>
                </a:effectLst>
              </a:rPr>
              <a:t>SO</a:t>
            </a:r>
            <a:r>
              <a:rPr lang="en-US" altLang="en-US" b="1" baseline="-25000">
                <a:effectLst>
                  <a:outerShdw blurRad="38100" dist="38100" dir="2700000" algn="tl">
                    <a:srgbClr val="FFFFFF"/>
                  </a:outerShdw>
                </a:effectLst>
              </a:rPr>
              <a:t>4</a:t>
            </a:r>
            <a:r>
              <a:rPr lang="en-US" altLang="en-US" b="1">
                <a:effectLst>
                  <a:outerShdw blurRad="38100" dist="38100" dir="2700000" algn="tl">
                    <a:srgbClr val="FFFFFF"/>
                  </a:outerShdw>
                </a:effectLst>
              </a:rPr>
              <a:t> and HCl as it cannot oxidize chloride.</a:t>
            </a:r>
            <a:endParaRPr lang="en-US" altLang="en-US" b="1"/>
          </a:p>
        </p:txBody>
      </p:sp>
    </p:spTree>
    <p:extLst>
      <p:ext uri="{BB962C8B-B14F-4D97-AF65-F5344CB8AC3E}">
        <p14:creationId xmlns:p14="http://schemas.microsoft.com/office/powerpoint/2010/main" val="17182160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1825626" y="228600"/>
            <a:ext cx="8537575" cy="533400"/>
          </a:xfrm>
        </p:spPr>
        <p:txBody>
          <a:bodyPr>
            <a:normAutofit fontScale="90000"/>
          </a:bodyPr>
          <a:lstStyle/>
          <a:p>
            <a:br>
              <a:rPr lang="en-US" altLang="en-US" sz="2800" b="1" u="sng" dirty="0">
                <a:effectLst>
                  <a:outerShdw blurRad="38100" dist="38100" dir="2700000" algn="tl">
                    <a:srgbClr val="FFFFFF"/>
                  </a:outerShdw>
                </a:effectLst>
                <a:cs typeface="Times New Roman" panose="02020603050405020304" pitchFamily="18" charset="0"/>
              </a:rPr>
            </a:br>
            <a:r>
              <a:rPr lang="en-US" altLang="en-US" sz="2800" b="1" u="sng" dirty="0">
                <a:solidFill>
                  <a:srgbClr val="FF00FF"/>
                </a:solidFill>
                <a:cs typeface="Times New Roman" panose="02020603050405020304" pitchFamily="18" charset="0"/>
              </a:rPr>
              <a:t>III-</a:t>
            </a:r>
            <a:r>
              <a:rPr lang="en-US" altLang="en-US" sz="2800" b="1" u="sng" dirty="0" err="1">
                <a:solidFill>
                  <a:srgbClr val="FF00FF"/>
                </a:solidFill>
                <a:cs typeface="Times New Roman" panose="02020603050405020304" pitchFamily="18" charset="0"/>
              </a:rPr>
              <a:t>Cerric</a:t>
            </a:r>
            <a:r>
              <a:rPr lang="en-US" altLang="en-US" sz="2800" b="1" u="sng" dirty="0">
                <a:solidFill>
                  <a:srgbClr val="FF00FF"/>
                </a:solidFill>
                <a:cs typeface="Times New Roman" panose="02020603050405020304" pitchFamily="18" charset="0"/>
              </a:rPr>
              <a:t> </a:t>
            </a:r>
            <a:r>
              <a:rPr lang="en-US" altLang="en-US" sz="2800" b="1" u="sng" dirty="0" err="1">
                <a:solidFill>
                  <a:srgbClr val="FF00FF"/>
                </a:solidFill>
                <a:cs typeface="Times New Roman" panose="02020603050405020304" pitchFamily="18" charset="0"/>
              </a:rPr>
              <a:t>sulphate</a:t>
            </a:r>
            <a:r>
              <a:rPr lang="en-US" altLang="en-US" sz="2800" b="1" u="sng" dirty="0">
                <a:solidFill>
                  <a:srgbClr val="FF00FF"/>
                </a:solidFill>
                <a:cs typeface="Times New Roman" panose="02020603050405020304" pitchFamily="18" charset="0"/>
              </a:rPr>
              <a:t>  </a:t>
            </a:r>
            <a:r>
              <a:rPr lang="en-US" altLang="en-US" sz="2800" b="1" u="sng" dirty="0" err="1">
                <a:solidFill>
                  <a:srgbClr val="FF00FF"/>
                </a:solidFill>
                <a:cs typeface="Times New Roman" panose="02020603050405020304" pitchFamily="18" charset="0"/>
              </a:rPr>
              <a:t>Ce</a:t>
            </a:r>
            <a:r>
              <a:rPr lang="en-US" altLang="en-US" sz="2800" b="1" u="sng" dirty="0">
                <a:solidFill>
                  <a:srgbClr val="FF00FF"/>
                </a:solidFill>
                <a:cs typeface="Times New Roman" panose="02020603050405020304" pitchFamily="18" charset="0"/>
              </a:rPr>
              <a:t> (SO</a:t>
            </a:r>
            <a:r>
              <a:rPr lang="en-US" altLang="en-US" sz="2800" b="1" u="sng" baseline="-30000" dirty="0">
                <a:solidFill>
                  <a:srgbClr val="FF00FF"/>
                </a:solidFill>
                <a:cs typeface="Times New Roman" panose="02020603050405020304" pitchFamily="18" charset="0"/>
              </a:rPr>
              <a:t>4</a:t>
            </a:r>
            <a:r>
              <a:rPr lang="en-US" altLang="en-US" sz="2800" b="1" u="sng" dirty="0">
                <a:solidFill>
                  <a:srgbClr val="FF00FF"/>
                </a:solidFill>
                <a:cs typeface="Times New Roman" panose="02020603050405020304" pitchFamily="18" charset="0"/>
              </a:rPr>
              <a:t>)</a:t>
            </a:r>
            <a:r>
              <a:rPr lang="en-US" altLang="en-US" sz="2800" b="1" u="sng" baseline="-30000" dirty="0">
                <a:solidFill>
                  <a:srgbClr val="FF00FF"/>
                </a:solidFill>
                <a:cs typeface="Times New Roman" panose="02020603050405020304" pitchFamily="18" charset="0"/>
              </a:rPr>
              <a:t>2</a:t>
            </a:r>
            <a:br>
              <a:rPr lang="ar-EG" altLang="en-US" sz="4800" b="1" dirty="0">
                <a:solidFill>
                  <a:srgbClr val="FF00FF"/>
                </a:solidFill>
              </a:rPr>
            </a:br>
            <a:endParaRPr lang="en-US" altLang="en-US" sz="4800" b="1" dirty="0">
              <a:solidFill>
                <a:srgbClr val="FF00FF"/>
              </a:solidFill>
              <a:cs typeface="Times New Roman" panose="02020603050405020304" pitchFamily="18" charset="0"/>
            </a:endParaRPr>
          </a:p>
        </p:txBody>
      </p:sp>
      <p:sp>
        <p:nvSpPr>
          <p:cNvPr id="234499" name="Rectangle 3"/>
          <p:cNvSpPr>
            <a:spLocks noGrp="1" noRot="1" noChangeArrowheads="1"/>
          </p:cNvSpPr>
          <p:nvPr>
            <p:ph idx="1"/>
          </p:nvPr>
        </p:nvSpPr>
        <p:spPr>
          <a:xfrm>
            <a:off x="1676400" y="838200"/>
            <a:ext cx="8839200" cy="5562600"/>
          </a:xfrm>
        </p:spPr>
        <p:txBody>
          <a:bodyPr/>
          <a:lstStyle/>
          <a:p>
            <a:pPr marL="0" indent="0" algn="ctr">
              <a:buNone/>
            </a:pPr>
            <a:r>
              <a:rPr lang="en-US" altLang="en-US" b="1">
                <a:effectLst>
                  <a:outerShdw blurRad="38100" dist="38100" dir="2700000" algn="tl">
                    <a:srgbClr val="FFFFFF"/>
                  </a:outerShdw>
                </a:effectLst>
                <a:cs typeface="Times New Roman" panose="02020603050405020304" pitchFamily="18" charset="0"/>
              </a:rPr>
              <a:t>Ce</a:t>
            </a:r>
            <a:r>
              <a:rPr lang="en-US" altLang="en-US" b="1" baseline="30000">
                <a:effectLst>
                  <a:outerShdw blurRad="38100" dist="38100" dir="2700000" algn="tl">
                    <a:srgbClr val="FFFFFF"/>
                  </a:outerShdw>
                </a:effectLst>
                <a:cs typeface="Times New Roman" panose="02020603050405020304" pitchFamily="18" charset="0"/>
              </a:rPr>
              <a:t>4+</a:t>
            </a:r>
            <a:r>
              <a:rPr lang="en-US" altLang="en-US" b="1">
                <a:effectLst>
                  <a:outerShdw blurRad="38100" dist="38100" dir="2700000" algn="tl">
                    <a:srgbClr val="FFFFFF"/>
                  </a:outerShdw>
                </a:effectLst>
                <a:cs typeface="Times New Roman" panose="02020603050405020304" pitchFamily="18" charset="0"/>
              </a:rPr>
              <a:t>     +         </a:t>
            </a:r>
            <a:r>
              <a:rPr lang="en-US" altLang="en-US" b="1" u="sng">
                <a:effectLst>
                  <a:outerShdw blurRad="38100" dist="38100" dir="2700000" algn="tl">
                    <a:srgbClr val="FFFFFF"/>
                  </a:outerShdw>
                </a:effectLst>
                <a:cs typeface="Times New Roman" panose="02020603050405020304" pitchFamily="18" charset="0"/>
              </a:rPr>
              <a:t>e</a:t>
            </a:r>
            <a:r>
              <a:rPr lang="en-US" altLang="en-US" b="1">
                <a:effectLst>
                  <a:outerShdw blurRad="38100" dist="38100" dir="2700000" algn="tl">
                    <a:srgbClr val="FFFFFF"/>
                  </a:outerShdw>
                </a:effectLst>
                <a:cs typeface="Times New Roman" panose="02020603050405020304" pitchFamily="18" charset="0"/>
              </a:rPr>
              <a:t>          →            Ce</a:t>
            </a:r>
            <a:r>
              <a:rPr lang="en-US" altLang="en-US" b="1" baseline="30000">
                <a:effectLst>
                  <a:outerShdw blurRad="38100" dist="38100" dir="2700000" algn="tl">
                    <a:srgbClr val="FFFFFF"/>
                  </a:outerShdw>
                </a:effectLst>
                <a:cs typeface="Times New Roman" panose="02020603050405020304" pitchFamily="18" charset="0"/>
              </a:rPr>
              <a:t>3+</a:t>
            </a:r>
            <a:endParaRPr lang="ar-EG" altLang="en-US" b="1">
              <a:effectLst>
                <a:outerShdw blurRad="38100" dist="38100" dir="2700000" algn="tl">
                  <a:srgbClr val="FFFFFF"/>
                </a:outerShdw>
              </a:effectLst>
              <a:cs typeface="Times New Roman" panose="02020603050405020304" pitchFamily="18" charset="0"/>
            </a:endParaRPr>
          </a:p>
          <a:p>
            <a:pPr marL="0" indent="0" algn="ctr">
              <a:buNone/>
            </a:pPr>
            <a:r>
              <a:rPr lang="en-US" altLang="en-US" b="1">
                <a:cs typeface="Times New Roman" panose="02020603050405020304" pitchFamily="18" charset="0"/>
              </a:rPr>
              <a:t>(yellowish orange)</a:t>
            </a:r>
            <a:r>
              <a:rPr lang="en-US" altLang="en-US" b="1">
                <a:effectLst>
                  <a:outerShdw blurRad="38100" dist="38100" dir="2700000" algn="tl">
                    <a:srgbClr val="FFFFFF"/>
                  </a:outerShdw>
                </a:effectLst>
                <a:cs typeface="Times New Roman" panose="02020603050405020304" pitchFamily="18" charset="0"/>
              </a:rPr>
              <a:t>                   (colorless)</a:t>
            </a:r>
            <a:endParaRPr lang="ar-EG" altLang="en-US" b="1">
              <a:effectLst>
                <a:outerShdw blurRad="38100" dist="38100" dir="2700000" algn="tl">
                  <a:srgbClr val="FFFFFF"/>
                </a:outerShdw>
              </a:effectLst>
              <a:cs typeface="Times New Roman" panose="02020603050405020304" pitchFamily="18" charset="0"/>
            </a:endParaRPr>
          </a:p>
          <a:p>
            <a:pPr marL="0" indent="0">
              <a:buNone/>
            </a:pPr>
            <a:endParaRPr lang="en-US" altLang="en-US" b="1" i="1">
              <a:effectLst>
                <a:outerShdw blurRad="38100" dist="38100" dir="2700000" algn="tl">
                  <a:srgbClr val="FFFFFF"/>
                </a:outerShdw>
              </a:effectLst>
              <a:cs typeface="Times New Roman" panose="02020603050405020304" pitchFamily="18" charset="0"/>
            </a:endParaRPr>
          </a:p>
          <a:p>
            <a:pPr marL="0" indent="0" algn="just">
              <a:buFont typeface="Wingdings" panose="05000000000000000000" pitchFamily="2" charset="2"/>
              <a:buChar char="Ø"/>
            </a:pPr>
            <a:r>
              <a:rPr lang="en-US" altLang="en-US" b="1">
                <a:cs typeface="Times New Roman" panose="02020603050405020304" pitchFamily="18" charset="0"/>
              </a:rPr>
              <a:t> Cerric used only in acidic Medium</a:t>
            </a:r>
            <a:r>
              <a:rPr lang="en-US" altLang="en-US" b="1">
                <a:effectLst>
                  <a:outerShdw blurRad="38100" dist="38100" dir="2700000" algn="tl">
                    <a:srgbClr val="FFFFFF"/>
                  </a:outerShdw>
                </a:effectLst>
                <a:cs typeface="Times New Roman" panose="02020603050405020304" pitchFamily="18" charset="0"/>
              </a:rPr>
              <a:t> </a:t>
            </a:r>
            <a:r>
              <a:rPr lang="en-US" altLang="en-US" b="1">
                <a:cs typeface="Times New Roman" panose="02020603050405020304" pitchFamily="18" charset="0"/>
              </a:rPr>
              <a:t>to prevent precipitation of CeO</a:t>
            </a:r>
            <a:r>
              <a:rPr lang="en-US" altLang="en-US" b="1" baseline="-30000">
                <a:cs typeface="Times New Roman" panose="02020603050405020304" pitchFamily="18" charset="0"/>
              </a:rPr>
              <a:t>2</a:t>
            </a:r>
            <a:r>
              <a:rPr lang="en-US" altLang="en-US" b="1">
                <a:cs typeface="Times New Roman" panose="02020603050405020304" pitchFamily="18" charset="0"/>
              </a:rPr>
              <a:t>.XH</a:t>
            </a:r>
            <a:r>
              <a:rPr lang="en-US" altLang="en-US" b="1" baseline="-30000">
                <a:cs typeface="Times New Roman" panose="02020603050405020304" pitchFamily="18" charset="0"/>
              </a:rPr>
              <a:t>2</a:t>
            </a:r>
            <a:r>
              <a:rPr lang="en-US" altLang="en-US" b="1">
                <a:cs typeface="Times New Roman" panose="02020603050405020304" pitchFamily="18" charset="0"/>
              </a:rPr>
              <a:t>O</a:t>
            </a:r>
            <a:endParaRPr lang="ar-EG" altLang="en-US" b="1">
              <a:cs typeface="Times New Roman" panose="02020603050405020304" pitchFamily="18" charset="0"/>
            </a:endParaRPr>
          </a:p>
          <a:p>
            <a:pPr marL="0" indent="0">
              <a:buFont typeface="Wingdings" panose="05000000000000000000" pitchFamily="2" charset="2"/>
              <a:buChar char="Ø"/>
            </a:pPr>
            <a:r>
              <a:rPr lang="en-US" altLang="en-US" b="1" i="1">
                <a:effectLst>
                  <a:outerShdw blurRad="38100" dist="38100" dir="2700000" algn="tl">
                    <a:srgbClr val="FFFFFF"/>
                  </a:outerShdw>
                </a:effectLst>
                <a:cs typeface="Times New Roman" panose="02020603050405020304" pitchFamily="18" charset="0"/>
              </a:rPr>
              <a:t>Although ,</a:t>
            </a:r>
            <a:r>
              <a:rPr lang="en-US" altLang="en-US" b="1">
                <a:effectLst>
                  <a:outerShdw blurRad="38100" dist="38100" dir="2700000" algn="tl">
                    <a:srgbClr val="FFFFFF"/>
                  </a:outerShdw>
                </a:effectLst>
                <a:cs typeface="Times New Roman" panose="02020603050405020304" pitchFamily="18" charset="0"/>
              </a:rPr>
              <a:t> it can be used </a:t>
            </a:r>
            <a:r>
              <a:rPr lang="en-US" altLang="en-US" b="1">
                <a:cs typeface="Times New Roman" panose="02020603050405020304" pitchFamily="18" charset="0"/>
              </a:rPr>
              <a:t>as self indicator</a:t>
            </a:r>
            <a:r>
              <a:rPr lang="en-US" altLang="en-US" b="1">
                <a:effectLst>
                  <a:outerShdw blurRad="38100" dist="38100" dir="2700000" algn="tl">
                    <a:srgbClr val="FFFFFF"/>
                  </a:outerShdw>
                </a:effectLst>
                <a:cs typeface="Times New Roman" panose="02020603050405020304" pitchFamily="18" charset="0"/>
              </a:rPr>
              <a:t> ,it’s </a:t>
            </a:r>
            <a:r>
              <a:rPr lang="en-US" altLang="en-US" b="1">
                <a:cs typeface="Times New Roman" panose="02020603050405020304" pitchFamily="18" charset="0"/>
              </a:rPr>
              <a:t>better to use internal redox indicator</a:t>
            </a:r>
            <a:r>
              <a:rPr lang="en-US" altLang="en-US" b="1">
                <a:effectLst>
                  <a:outerShdw blurRad="38100" dist="38100" dir="2700000" algn="tl">
                    <a:srgbClr val="FFFFFF"/>
                  </a:outerShdw>
                </a:effectLst>
                <a:cs typeface="Times New Roman" panose="02020603050405020304" pitchFamily="18" charset="0"/>
              </a:rPr>
              <a:t> such as ferroin</a:t>
            </a:r>
          </a:p>
          <a:p>
            <a:pPr marL="0" indent="0">
              <a:buFont typeface="Wingdings" panose="05000000000000000000" pitchFamily="2" charset="2"/>
              <a:buChar char="Ø"/>
            </a:pPr>
            <a:r>
              <a:rPr lang="en-US" altLang="en-US" b="1" i="1">
                <a:effectLst>
                  <a:outerShdw blurRad="38100" dist="38100" dir="2700000" algn="tl">
                    <a:srgbClr val="FFFFFF"/>
                  </a:outerShdw>
                </a:effectLst>
                <a:cs typeface="Times New Roman" panose="02020603050405020304" pitchFamily="18" charset="0"/>
              </a:rPr>
              <a:t>It’s solution is </a:t>
            </a:r>
            <a:r>
              <a:rPr lang="en-US" altLang="en-US" b="1" i="1" u="sng">
                <a:effectLst>
                  <a:outerShdw blurRad="38100" dist="38100" dir="2700000" algn="tl">
                    <a:srgbClr val="FFFFFF"/>
                  </a:outerShdw>
                </a:effectLst>
                <a:cs typeface="Times New Roman" panose="02020603050405020304" pitchFamily="18" charset="0"/>
              </a:rPr>
              <a:t>very stable</a:t>
            </a:r>
            <a:endParaRPr lang="ar-EG" altLang="en-US" b="1" u="sng">
              <a:effectLst>
                <a:outerShdw blurRad="38100" dist="38100" dir="2700000" algn="tl">
                  <a:srgbClr val="FFFFFF"/>
                </a:outerShdw>
              </a:effectLst>
              <a:cs typeface="Times New Roman" panose="02020603050405020304" pitchFamily="18" charset="0"/>
            </a:endParaRPr>
          </a:p>
          <a:p>
            <a:pPr marL="0" indent="0"/>
            <a:endParaRPr lang="en-US" altLang="en-US" b="1" u="sng">
              <a:effectLst>
                <a:outerShdw blurRad="38100" dist="38100" dir="2700000" algn="tl">
                  <a:srgbClr val="FFFFFF"/>
                </a:outerShdw>
              </a:effectLst>
            </a:endParaRPr>
          </a:p>
        </p:txBody>
      </p:sp>
    </p:spTree>
    <p:extLst>
      <p:ext uri="{BB962C8B-B14F-4D97-AF65-F5344CB8AC3E}">
        <p14:creationId xmlns:p14="http://schemas.microsoft.com/office/powerpoint/2010/main" val="3387106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581400" y="76200"/>
            <a:ext cx="5029200" cy="457200"/>
          </a:xfrm>
        </p:spPr>
        <p:txBody>
          <a:bodyPr>
            <a:normAutofit fontScale="90000"/>
          </a:bodyPr>
          <a:lstStyle/>
          <a:p>
            <a:r>
              <a:rPr lang="en-US" altLang="en-US" sz="2800" b="1" dirty="0">
                <a:solidFill>
                  <a:srgbClr val="FF00FF"/>
                </a:solidFill>
              </a:rPr>
              <a:t>IV-Iodine</a:t>
            </a:r>
          </a:p>
        </p:txBody>
      </p:sp>
      <p:sp>
        <p:nvSpPr>
          <p:cNvPr id="249859" name="Rectangle 3"/>
          <p:cNvSpPr>
            <a:spLocks noGrp="1" noRot="1" noChangeArrowheads="1"/>
          </p:cNvSpPr>
          <p:nvPr>
            <p:ph idx="1"/>
          </p:nvPr>
        </p:nvSpPr>
        <p:spPr>
          <a:xfrm>
            <a:off x="1905000" y="762000"/>
            <a:ext cx="8540750" cy="6096000"/>
          </a:xfrm>
        </p:spPr>
        <p:txBody>
          <a:bodyPr/>
          <a:lstStyle/>
          <a:p>
            <a:pPr marL="0" indent="0" algn="ctr">
              <a:lnSpc>
                <a:spcPct val="80000"/>
              </a:lnSpc>
              <a:buNone/>
            </a:pPr>
            <a:r>
              <a:rPr lang="en-US" altLang="en-US" dirty="0"/>
              <a:t>I</a:t>
            </a:r>
            <a:r>
              <a:rPr lang="en-US" altLang="en-US" baseline="-25000" dirty="0"/>
              <a:t>2</a:t>
            </a:r>
            <a:r>
              <a:rPr lang="en-US" altLang="en-US" dirty="0"/>
              <a:t>     +  2e</a:t>
            </a:r>
            <a:r>
              <a:rPr lang="en-US" altLang="en-US" dirty="0">
                <a:cs typeface="Times New Roman" panose="02020603050405020304" pitchFamily="18" charset="0"/>
                <a:sym typeface="Symbol" panose="05050102010706020507" pitchFamily="18" charset="2"/>
              </a:rPr>
              <a:t>   </a:t>
            </a:r>
            <a:r>
              <a:rPr lang="en-US" altLang="en-US" dirty="0"/>
              <a:t>     2I</a:t>
            </a:r>
            <a:r>
              <a:rPr lang="en-US" altLang="en-US" baseline="30000" dirty="0"/>
              <a:t>-</a:t>
            </a:r>
          </a:p>
          <a:p>
            <a:pPr marL="0" indent="0" algn="ctr">
              <a:lnSpc>
                <a:spcPct val="80000"/>
              </a:lnSpc>
              <a:buNone/>
            </a:pPr>
            <a:r>
              <a:rPr lang="en-US" altLang="en-US" b="1" dirty="0">
                <a:effectLst>
                  <a:outerShdw blurRad="38100" dist="38100" dir="2700000" algn="tl">
                    <a:srgbClr val="FFFFFF"/>
                  </a:outerShdw>
                </a:effectLst>
                <a:cs typeface="Times New Roman" panose="02020603050405020304" pitchFamily="18" charset="0"/>
              </a:rPr>
              <a:t>Brown                  colorless</a:t>
            </a:r>
          </a:p>
          <a:p>
            <a:pPr marL="0" indent="0">
              <a:lnSpc>
                <a:spcPct val="80000"/>
              </a:lnSpc>
              <a:buNone/>
            </a:pPr>
            <a:r>
              <a:rPr lang="en-US" altLang="en-US" sz="3600" b="1" u="sng" dirty="0">
                <a:solidFill>
                  <a:srgbClr val="000000"/>
                </a:solidFill>
                <a:effectLst>
                  <a:outerShdw blurRad="38100" dist="38100" dir="2700000" algn="tl">
                    <a:srgbClr val="FFFFFF"/>
                  </a:outerShdw>
                </a:effectLst>
                <a:cs typeface="Times New Roman" panose="02020603050405020304" pitchFamily="18" charset="0"/>
              </a:rPr>
              <a:t>Redox reaction involving iodine:</a:t>
            </a:r>
          </a:p>
          <a:p>
            <a:pPr marL="0" indent="0">
              <a:lnSpc>
                <a:spcPct val="80000"/>
              </a:lnSpc>
              <a:buNone/>
            </a:pPr>
            <a:r>
              <a:rPr lang="en-US" altLang="en-US" b="1" dirty="0">
                <a:solidFill>
                  <a:srgbClr val="000000"/>
                </a:solidFill>
                <a:effectLst>
                  <a:outerShdw blurRad="38100" dist="38100" dir="2700000" algn="tl">
                    <a:srgbClr val="FFFFFF"/>
                  </a:outerShdw>
                </a:effectLst>
                <a:cs typeface="Times New Roman" panose="02020603050405020304" pitchFamily="18" charset="0"/>
              </a:rPr>
              <a:t>Standard oxidation potential = 0.535 v</a:t>
            </a:r>
          </a:p>
          <a:p>
            <a:pPr marL="0" indent="0">
              <a:lnSpc>
                <a:spcPct val="80000"/>
              </a:lnSpc>
              <a:buNone/>
            </a:pPr>
            <a:endParaRPr lang="en-US" altLang="en-US" b="1" dirty="0">
              <a:solidFill>
                <a:srgbClr val="000000"/>
              </a:solidFill>
              <a:effectLst>
                <a:outerShdw blurRad="38100" dist="38100" dir="2700000" algn="tl">
                  <a:srgbClr val="FFFFFF"/>
                </a:outerShdw>
              </a:effectLst>
              <a:cs typeface="Times New Roman" panose="02020603050405020304" pitchFamily="18" charset="0"/>
            </a:endParaRPr>
          </a:p>
          <a:p>
            <a:pPr marL="0" indent="0" algn="just">
              <a:lnSpc>
                <a:spcPct val="80000"/>
              </a:lnSpc>
              <a:buFont typeface="Arial" panose="020B0604020202020204" pitchFamily="34" charset="0"/>
              <a:buAutoNum type="alphaUcPeriod"/>
            </a:pPr>
            <a:r>
              <a:rPr lang="en-US" altLang="en-US" b="1" dirty="0">
                <a:solidFill>
                  <a:srgbClr val="000000"/>
                </a:solidFill>
                <a:effectLst>
                  <a:outerShdw blurRad="38100" dist="38100" dir="2700000" algn="tl">
                    <a:srgbClr val="FFFFFF"/>
                  </a:outerShdw>
                </a:effectLst>
                <a:cs typeface="Times New Roman" panose="02020603050405020304" pitchFamily="18" charset="0"/>
              </a:rPr>
              <a:t>Redox system that have higher oxidation potential than I</a:t>
            </a:r>
            <a:r>
              <a:rPr lang="en-US" altLang="en-US" b="1" baseline="30000" dirty="0">
                <a:solidFill>
                  <a:srgbClr val="000000"/>
                </a:solidFill>
                <a:effectLst>
                  <a:outerShdw blurRad="38100" dist="38100" dir="2700000" algn="tl">
                    <a:srgbClr val="FFFFFF"/>
                  </a:outerShdw>
                </a:effectLst>
                <a:cs typeface="Times New Roman" panose="02020603050405020304" pitchFamily="18" charset="0"/>
              </a:rPr>
              <a:t>- </a:t>
            </a:r>
            <a:r>
              <a:rPr lang="en-US" altLang="en-US" b="1" dirty="0">
                <a:solidFill>
                  <a:srgbClr val="000000"/>
                </a:solidFill>
                <a:effectLst>
                  <a:outerShdw blurRad="38100" dist="38100" dir="2700000" algn="tl">
                    <a:srgbClr val="FFFFFF"/>
                  </a:outerShdw>
                </a:effectLst>
                <a:cs typeface="Times New Roman" panose="02020603050405020304" pitchFamily="18" charset="0"/>
              </a:rPr>
              <a:t>/ I</a:t>
            </a:r>
            <a:r>
              <a:rPr lang="en-US" altLang="en-US" b="1" baseline="-25000" dirty="0">
                <a:solidFill>
                  <a:srgbClr val="000000"/>
                </a:solidFill>
                <a:effectLst>
                  <a:outerShdw blurRad="38100" dist="38100" dir="2700000" algn="tl">
                    <a:srgbClr val="FFFFFF"/>
                  </a:outerShdw>
                </a:effectLst>
                <a:cs typeface="Times New Roman" panose="02020603050405020304" pitchFamily="18" charset="0"/>
              </a:rPr>
              <a:t>2</a:t>
            </a:r>
            <a:endParaRPr lang="en-US" altLang="en-US" b="1" baseline="30000" dirty="0">
              <a:solidFill>
                <a:srgbClr val="000000"/>
              </a:solidFill>
              <a:effectLst>
                <a:outerShdw blurRad="38100" dist="38100" dir="2700000" algn="tl">
                  <a:srgbClr val="FFFFFF"/>
                </a:outerShdw>
              </a:effectLst>
              <a:cs typeface="Times New Roman" panose="02020603050405020304" pitchFamily="18" charset="0"/>
            </a:endParaRPr>
          </a:p>
          <a:p>
            <a:pPr marL="0" indent="0" algn="just">
              <a:lnSpc>
                <a:spcPct val="80000"/>
              </a:lnSpc>
              <a:buFont typeface="Arial" panose="020B0604020202020204" pitchFamily="34" charset="0"/>
              <a:buAutoNum type="alphaUcPeriod"/>
            </a:pPr>
            <a:r>
              <a:rPr lang="en-US" altLang="en-US" b="1" dirty="0">
                <a:solidFill>
                  <a:srgbClr val="000000"/>
                </a:solidFill>
                <a:effectLst>
                  <a:outerShdw blurRad="38100" dist="38100" dir="2700000" algn="tl">
                    <a:srgbClr val="FFFFFF"/>
                  </a:outerShdw>
                </a:effectLst>
                <a:cs typeface="Times New Roman" panose="02020603050405020304" pitchFamily="18" charset="0"/>
              </a:rPr>
              <a:t>Redox system that have lower oxidation potential than I</a:t>
            </a:r>
            <a:r>
              <a:rPr lang="en-US" altLang="en-US" b="1" baseline="-25000" dirty="0">
                <a:solidFill>
                  <a:srgbClr val="000000"/>
                </a:solidFill>
                <a:effectLst>
                  <a:outerShdw blurRad="38100" dist="38100" dir="2700000" algn="tl">
                    <a:srgbClr val="FFFFFF"/>
                  </a:outerShdw>
                </a:effectLst>
                <a:cs typeface="Times New Roman" panose="02020603050405020304" pitchFamily="18" charset="0"/>
              </a:rPr>
              <a:t>2</a:t>
            </a:r>
            <a:r>
              <a:rPr lang="en-US" altLang="en-US" b="1" dirty="0">
                <a:solidFill>
                  <a:srgbClr val="000000"/>
                </a:solidFill>
                <a:effectLst>
                  <a:outerShdw blurRad="38100" dist="38100" dir="2700000" algn="tl">
                    <a:srgbClr val="FFFFFF"/>
                  </a:outerShdw>
                </a:effectLst>
                <a:cs typeface="Times New Roman" panose="02020603050405020304" pitchFamily="18" charset="0"/>
              </a:rPr>
              <a:t>/I</a:t>
            </a:r>
            <a:r>
              <a:rPr lang="en-US" altLang="en-US" b="1" baseline="30000" dirty="0">
                <a:solidFill>
                  <a:srgbClr val="000000"/>
                </a:solidFill>
                <a:effectLst>
                  <a:outerShdw blurRad="38100" dist="38100" dir="2700000" algn="tl">
                    <a:srgbClr val="FFFFFF"/>
                  </a:outerShdw>
                </a:effectLst>
                <a:cs typeface="Times New Roman" panose="02020603050405020304" pitchFamily="18" charset="0"/>
              </a:rPr>
              <a:t>-</a:t>
            </a:r>
          </a:p>
          <a:p>
            <a:pPr marL="0" indent="0" algn="just">
              <a:lnSpc>
                <a:spcPct val="80000"/>
              </a:lnSpc>
              <a:buFont typeface="Arial" panose="020B0604020202020204" pitchFamily="34" charset="0"/>
              <a:buAutoNum type="alphaUcPeriod"/>
            </a:pPr>
            <a:r>
              <a:rPr lang="en-US" altLang="en-US" b="1" dirty="0">
                <a:solidFill>
                  <a:srgbClr val="000000"/>
                </a:solidFill>
                <a:effectLst>
                  <a:outerShdw blurRad="38100" dist="38100" dir="2700000" algn="tl">
                    <a:srgbClr val="FFFFFF"/>
                  </a:outerShdw>
                </a:effectLst>
                <a:cs typeface="Times New Roman" panose="02020603050405020304" pitchFamily="18" charset="0"/>
              </a:rPr>
              <a:t>Other system which have oxidation potential near I</a:t>
            </a:r>
            <a:r>
              <a:rPr lang="en-US" altLang="en-US" b="1" baseline="-25000" dirty="0">
                <a:solidFill>
                  <a:srgbClr val="000000"/>
                </a:solidFill>
                <a:effectLst>
                  <a:outerShdw blurRad="38100" dist="38100" dir="2700000" algn="tl">
                    <a:srgbClr val="FFFFFF"/>
                  </a:outerShdw>
                </a:effectLst>
                <a:cs typeface="Times New Roman" panose="02020603050405020304" pitchFamily="18" charset="0"/>
              </a:rPr>
              <a:t>2</a:t>
            </a:r>
            <a:r>
              <a:rPr lang="en-US" altLang="en-US" b="1" dirty="0">
                <a:solidFill>
                  <a:srgbClr val="000000"/>
                </a:solidFill>
                <a:effectLst>
                  <a:outerShdw blurRad="38100" dist="38100" dir="2700000" algn="tl">
                    <a:srgbClr val="FFFFFF"/>
                  </a:outerShdw>
                </a:effectLst>
                <a:cs typeface="Times New Roman" panose="02020603050405020304" pitchFamily="18" charset="0"/>
              </a:rPr>
              <a:t>/I</a:t>
            </a:r>
            <a:r>
              <a:rPr lang="en-US" altLang="en-US" b="1" baseline="30000" dirty="0">
                <a:solidFill>
                  <a:srgbClr val="000000"/>
                </a:solidFill>
                <a:effectLst>
                  <a:outerShdw blurRad="38100" dist="38100" dir="2700000" algn="tl">
                    <a:srgbClr val="FFFFFF"/>
                  </a:outerShdw>
                </a:effectLst>
                <a:cs typeface="Times New Roman" panose="02020603050405020304" pitchFamily="18" charset="0"/>
              </a:rPr>
              <a:t>-</a:t>
            </a:r>
          </a:p>
        </p:txBody>
      </p:sp>
    </p:spTree>
    <p:extLst>
      <p:ext uri="{BB962C8B-B14F-4D97-AF65-F5344CB8AC3E}">
        <p14:creationId xmlns:p14="http://schemas.microsoft.com/office/powerpoint/2010/main" val="4056791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ChangeArrowheads="1"/>
          </p:cNvSpPr>
          <p:nvPr/>
        </p:nvSpPr>
        <p:spPr bwMode="auto">
          <a:xfrm>
            <a:off x="1752600" y="1133475"/>
            <a:ext cx="8763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indent="6270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de-DE" altLang="en-US" sz="2600">
                <a:latin typeface="Arial" panose="020B0604020202020204" pitchFamily="34" charset="0"/>
              </a:rPr>
              <a:t>I</a:t>
            </a:r>
            <a:r>
              <a:rPr lang="de-DE" altLang="en-US" sz="2600" baseline="30000">
                <a:latin typeface="Arial" panose="020B0604020202020204" pitchFamily="34" charset="0"/>
              </a:rPr>
              <a:t>-</a:t>
            </a:r>
            <a:r>
              <a:rPr lang="de-DE" altLang="en-US" sz="2600">
                <a:latin typeface="Arial" panose="020B0604020202020204" pitchFamily="34" charset="0"/>
              </a:rPr>
              <a:t> can be oxidized by systems of higher oxidation potential  as MnO</a:t>
            </a:r>
            <a:r>
              <a:rPr lang="de-DE" altLang="en-US" sz="2600" baseline="-25000">
                <a:latin typeface="Arial" panose="020B0604020202020204" pitchFamily="34" charset="0"/>
              </a:rPr>
              <a:t>4</a:t>
            </a:r>
            <a:r>
              <a:rPr lang="de-DE" altLang="en-US" sz="2600" baseline="30000">
                <a:latin typeface="Arial" panose="020B0604020202020204" pitchFamily="34" charset="0"/>
              </a:rPr>
              <a:t>-  </a:t>
            </a:r>
            <a:r>
              <a:rPr lang="de-DE" altLang="en-US" sz="2600">
                <a:latin typeface="Arial" panose="020B0604020202020204" pitchFamily="34" charset="0"/>
              </a:rPr>
              <a:t> </a:t>
            </a:r>
          </a:p>
          <a:p>
            <a:pPr eaLnBrk="1" hangingPunct="1">
              <a:spcBef>
                <a:spcPct val="0"/>
              </a:spcBef>
              <a:buFont typeface="Wingdings" panose="05000000000000000000" pitchFamily="2" charset="2"/>
              <a:buNone/>
            </a:pPr>
            <a:r>
              <a:rPr lang="de-DE" altLang="en-US" sz="2600">
                <a:latin typeface="Arial" panose="020B0604020202020204" pitchFamily="34" charset="0"/>
              </a:rPr>
              <a:t>                                                  </a:t>
            </a: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r>
              <a:rPr lang="de-DE" altLang="en-US" sz="2600" baseline="30000">
                <a:latin typeface="Arial" panose="020B0604020202020204" pitchFamily="34" charset="0"/>
              </a:rPr>
              <a:t> </a:t>
            </a:r>
          </a:p>
          <a:p>
            <a:pPr eaLnBrk="1" hangingPunct="1">
              <a:spcBef>
                <a:spcPct val="0"/>
              </a:spcBef>
              <a:buFont typeface="Wingdings" panose="05000000000000000000" pitchFamily="2" charset="2"/>
              <a:buNone/>
            </a:pPr>
            <a:r>
              <a:rPr lang="de-DE" altLang="en-US" sz="2600">
                <a:latin typeface="Arial" panose="020B0604020202020204" pitchFamily="34" charset="0"/>
              </a:rPr>
              <a:t>  as Cr</a:t>
            </a:r>
            <a:r>
              <a:rPr lang="de-DE" altLang="en-US" sz="2600" baseline="-25000">
                <a:latin typeface="Arial" panose="020B0604020202020204" pitchFamily="34" charset="0"/>
              </a:rPr>
              <a:t>2</a:t>
            </a:r>
            <a:r>
              <a:rPr lang="de-DE" altLang="en-US" sz="2600">
                <a:latin typeface="Arial" panose="020B0604020202020204" pitchFamily="34" charset="0"/>
              </a:rPr>
              <a:t>O</a:t>
            </a:r>
            <a:r>
              <a:rPr lang="de-DE" altLang="en-US" sz="2600" baseline="-25000">
                <a:latin typeface="Arial" panose="020B0604020202020204" pitchFamily="34" charset="0"/>
              </a:rPr>
              <a:t>7</a:t>
            </a:r>
            <a:r>
              <a:rPr lang="de-DE" altLang="en-US" sz="2600" baseline="30000">
                <a:latin typeface="Arial" panose="020B0604020202020204" pitchFamily="34" charset="0"/>
              </a:rPr>
              <a:t>2-</a:t>
            </a: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p:txBody>
      </p:sp>
      <p:sp>
        <p:nvSpPr>
          <p:cNvPr id="5" name="Text Box 23"/>
          <p:cNvSpPr txBox="1">
            <a:spLocks noChangeArrowheads="1"/>
          </p:cNvSpPr>
          <p:nvPr/>
        </p:nvSpPr>
        <p:spPr bwMode="auto">
          <a:xfrm>
            <a:off x="1676400" y="4365626"/>
            <a:ext cx="8839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600" b="1" dirty="0">
                <a:solidFill>
                  <a:srgbClr val="FF0000"/>
                </a:solidFill>
                <a:latin typeface="Arial" panose="020B0604020202020204" pitchFamily="34" charset="0"/>
              </a:rPr>
              <a:t>Iodometric titration</a:t>
            </a:r>
            <a:r>
              <a:rPr lang="de-DE" altLang="en-US" sz="2600" b="1" dirty="0">
                <a:latin typeface="Arial" panose="020B0604020202020204" pitchFamily="34" charset="0"/>
              </a:rPr>
              <a:t>: Indirect Titration of Iodide </a:t>
            </a:r>
            <a:r>
              <a:rPr lang="de-DE" altLang="en-US" sz="2600" dirty="0">
                <a:latin typeface="Arial" panose="020B0604020202020204" pitchFamily="34" charset="0"/>
              </a:rPr>
              <a:t>Add KI to oxidizing agents, equivalent I</a:t>
            </a:r>
            <a:r>
              <a:rPr lang="de-DE" altLang="en-US" sz="2600" baseline="-25000" dirty="0">
                <a:latin typeface="Arial" panose="020B0604020202020204" pitchFamily="34" charset="0"/>
              </a:rPr>
              <a:t>2</a:t>
            </a:r>
            <a:r>
              <a:rPr lang="de-DE" altLang="en-US" sz="2600" dirty="0">
                <a:latin typeface="Arial" panose="020B0604020202020204" pitchFamily="34" charset="0"/>
              </a:rPr>
              <a:t> is libarated and titrated with Na</a:t>
            </a:r>
            <a:r>
              <a:rPr lang="de-DE" altLang="en-US" sz="2600" baseline="-25000" dirty="0">
                <a:latin typeface="Arial" panose="020B0604020202020204" pitchFamily="34" charset="0"/>
              </a:rPr>
              <a:t>2</a:t>
            </a:r>
            <a:r>
              <a:rPr lang="de-DE" altLang="en-US" sz="2600" dirty="0">
                <a:latin typeface="Arial" panose="020B0604020202020204" pitchFamily="34" charset="0"/>
              </a:rPr>
              <a:t>S</a:t>
            </a:r>
            <a:r>
              <a:rPr lang="de-DE" altLang="en-US" sz="2600" baseline="-25000" dirty="0">
                <a:latin typeface="Arial" panose="020B0604020202020204" pitchFamily="34" charset="0"/>
              </a:rPr>
              <a:t>2</a:t>
            </a:r>
            <a:r>
              <a:rPr lang="de-DE" altLang="en-US" sz="2600" dirty="0">
                <a:latin typeface="Arial" panose="020B0604020202020204" pitchFamily="34" charset="0"/>
              </a:rPr>
              <a:t>O</a:t>
            </a:r>
            <a:r>
              <a:rPr lang="de-DE" altLang="en-US" sz="2600" baseline="-25000" dirty="0">
                <a:latin typeface="Arial" panose="020B0604020202020204" pitchFamily="34" charset="0"/>
              </a:rPr>
              <a:t>3</a:t>
            </a:r>
            <a:r>
              <a:rPr lang="de-DE" altLang="en-US" sz="2600" dirty="0">
                <a:latin typeface="Arial" panose="020B0604020202020204" pitchFamily="34" charset="0"/>
              </a:rPr>
              <a:t> , Used for determination of  oxidizing agents</a:t>
            </a:r>
            <a:endParaRPr lang="en-US" altLang="en-US" sz="2600" dirty="0">
              <a:latin typeface="Arial" panose="020B0604020202020204" pitchFamily="34" charset="0"/>
            </a:endParaRPr>
          </a:p>
        </p:txBody>
      </p:sp>
      <p:sp useBgFill="1">
        <p:nvSpPr>
          <p:cNvPr id="17412" name="Rectangle 26"/>
          <p:cNvSpPr>
            <a:spLocks noChangeArrowheads="1"/>
          </p:cNvSpPr>
          <p:nvPr/>
        </p:nvSpPr>
        <p:spPr bwMode="auto">
          <a:xfrm>
            <a:off x="1339850" y="2438401"/>
            <a:ext cx="184150" cy="523875"/>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ar-EG" altLang="en-US" sz="2800">
              <a:latin typeface="Arial" panose="020B0604020202020204" pitchFamily="34" charset="0"/>
            </a:endParaRPr>
          </a:p>
        </p:txBody>
      </p:sp>
      <p:sp>
        <p:nvSpPr>
          <p:cNvPr id="17413" name="Rectangle 11"/>
          <p:cNvSpPr>
            <a:spLocks noChangeArrowheads="1"/>
          </p:cNvSpPr>
          <p:nvPr/>
        </p:nvSpPr>
        <p:spPr bwMode="auto">
          <a:xfrm>
            <a:off x="1752600" y="2057401"/>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SA" altLang="en-US" sz="2800" b="1">
                <a:latin typeface="Arial" panose="020B0604020202020204" pitchFamily="34" charset="0"/>
                <a:cs typeface="Times New Roman" panose="02020603050405020304" pitchFamily="18" charset="0"/>
              </a:rPr>
              <a:t>2 </a:t>
            </a:r>
            <a:r>
              <a:rPr lang="en-US" altLang="en-US" sz="2800" b="1">
                <a:latin typeface="Arial" panose="020B0604020202020204" pitchFamily="34" charset="0"/>
                <a:cs typeface="Times New Roman" panose="02020603050405020304" pitchFamily="18" charset="0"/>
              </a:rPr>
              <a:t>MnO</a:t>
            </a:r>
            <a:r>
              <a:rPr lang="en-US" altLang="en-US" sz="2800" b="1" baseline="-30000">
                <a:latin typeface="Arial" panose="020B0604020202020204" pitchFamily="34" charset="0"/>
                <a:cs typeface="Times New Roman" panose="02020603050405020304" pitchFamily="18" charset="0"/>
              </a:rPr>
              <a:t>4</a:t>
            </a:r>
            <a:r>
              <a:rPr lang="en-US" altLang="en-US" sz="2800" b="1" baseline="30000">
                <a:latin typeface="Arial" panose="020B0604020202020204" pitchFamily="34" charset="0"/>
                <a:cs typeface="Times New Roman" panose="02020603050405020304" pitchFamily="18" charset="0"/>
              </a:rPr>
              <a:t>- </a:t>
            </a:r>
            <a:r>
              <a:rPr lang="en-US" altLang="en-US" sz="2800" b="1">
                <a:latin typeface="Arial" panose="020B0604020202020204" pitchFamily="34" charset="0"/>
                <a:cs typeface="Times New Roman" panose="02020603050405020304" pitchFamily="18" charset="0"/>
              </a:rPr>
              <a:t>+10 I</a:t>
            </a:r>
            <a:r>
              <a:rPr lang="en-US" altLang="en-US" sz="2800" b="1" baseline="30000">
                <a:latin typeface="Arial" panose="020B0604020202020204" pitchFamily="34" charset="0"/>
                <a:cs typeface="Times New Roman" panose="02020603050405020304" pitchFamily="18" charset="0"/>
              </a:rPr>
              <a:t>-</a:t>
            </a:r>
            <a:r>
              <a:rPr lang="en-US" altLang="en-US" sz="2800" b="1">
                <a:latin typeface="Arial" panose="020B0604020202020204" pitchFamily="34" charset="0"/>
                <a:cs typeface="Times New Roman" panose="02020603050405020304" pitchFamily="18" charset="0"/>
              </a:rPr>
              <a:t>+16 H</a:t>
            </a:r>
            <a:r>
              <a:rPr lang="en-US" altLang="en-US" sz="2800" b="1" baseline="30000">
                <a:latin typeface="Arial" panose="020B0604020202020204" pitchFamily="34" charset="0"/>
                <a:cs typeface="Times New Roman" panose="02020603050405020304" pitchFamily="18" charset="0"/>
              </a:rPr>
              <a:t>+</a:t>
            </a:r>
            <a:r>
              <a:rPr lang="en-US" altLang="en-US" sz="2800" b="1">
                <a:latin typeface="Arial" panose="020B0604020202020204" pitchFamily="34" charset="0"/>
                <a:cs typeface="Times New Roman" panose="02020603050405020304" pitchFamily="18" charset="0"/>
              </a:rPr>
              <a:t> → 5 I</a:t>
            </a:r>
            <a:r>
              <a:rPr lang="en-US" altLang="en-US" sz="2800" b="1" baseline="-30000">
                <a:latin typeface="Arial" panose="020B0604020202020204" pitchFamily="34" charset="0"/>
                <a:cs typeface="Times New Roman" panose="02020603050405020304" pitchFamily="18" charset="0"/>
              </a:rPr>
              <a:t>2 </a:t>
            </a:r>
            <a:r>
              <a:rPr lang="en-US" altLang="en-US" sz="2800" b="1">
                <a:latin typeface="Arial" panose="020B0604020202020204" pitchFamily="34" charset="0"/>
                <a:cs typeface="Times New Roman" panose="02020603050405020304" pitchFamily="18" charset="0"/>
              </a:rPr>
              <a:t>+ 2Mn</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+8H</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O</a:t>
            </a:r>
            <a:endParaRPr lang="en-US" altLang="en-US" sz="2800" b="1">
              <a:latin typeface="Arial" panose="020B0604020202020204" pitchFamily="34" charset="0"/>
            </a:endParaRPr>
          </a:p>
        </p:txBody>
      </p:sp>
      <p:sp>
        <p:nvSpPr>
          <p:cNvPr id="17414" name="Rectangle 15"/>
          <p:cNvSpPr>
            <a:spLocks noChangeArrowheads="1"/>
          </p:cNvSpPr>
          <p:nvPr/>
        </p:nvSpPr>
        <p:spPr bwMode="auto">
          <a:xfrm>
            <a:off x="2438400" y="3352801"/>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cs typeface="Times New Roman" panose="02020603050405020304" pitchFamily="18" charset="0"/>
              </a:rPr>
              <a:t>Cr</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O</a:t>
            </a:r>
            <a:r>
              <a:rPr lang="en-US" altLang="en-US" sz="2800" b="1" baseline="-30000">
                <a:latin typeface="Arial" panose="020B0604020202020204" pitchFamily="34" charset="0"/>
                <a:cs typeface="Times New Roman" panose="02020603050405020304" pitchFamily="18" charset="0"/>
              </a:rPr>
              <a:t>7</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+6I</a:t>
            </a:r>
            <a:r>
              <a:rPr lang="en-US" altLang="en-US" sz="2800" b="1" baseline="30000">
                <a:latin typeface="Arial" panose="020B0604020202020204" pitchFamily="34" charset="0"/>
                <a:cs typeface="Times New Roman" panose="02020603050405020304" pitchFamily="18" charset="0"/>
              </a:rPr>
              <a:t>-</a:t>
            </a:r>
            <a:r>
              <a:rPr lang="en-US" altLang="en-US" sz="2800" b="1">
                <a:latin typeface="Arial" panose="020B0604020202020204" pitchFamily="34" charset="0"/>
                <a:cs typeface="Times New Roman" panose="02020603050405020304" pitchFamily="18" charset="0"/>
              </a:rPr>
              <a:t> +14H</a:t>
            </a:r>
            <a:r>
              <a:rPr lang="en-US" altLang="en-US" sz="2800" b="1" baseline="30000">
                <a:latin typeface="Arial" panose="020B0604020202020204" pitchFamily="34" charset="0"/>
                <a:cs typeface="Times New Roman" panose="02020603050405020304" pitchFamily="18" charset="0"/>
              </a:rPr>
              <a:t>+</a:t>
            </a:r>
            <a:r>
              <a:rPr lang="en-US" altLang="en-US" sz="2800" b="1">
                <a:latin typeface="Arial" panose="020B0604020202020204" pitchFamily="34" charset="0"/>
                <a:cs typeface="Times New Roman" panose="02020603050405020304" pitchFamily="18" charset="0"/>
              </a:rPr>
              <a:t>→ 2Cr</a:t>
            </a:r>
            <a:r>
              <a:rPr lang="en-US" altLang="en-US" sz="2800" b="1" baseline="30000">
                <a:latin typeface="Arial" panose="020B0604020202020204" pitchFamily="34" charset="0"/>
                <a:cs typeface="Times New Roman" panose="02020603050405020304" pitchFamily="18" charset="0"/>
              </a:rPr>
              <a:t>3+</a:t>
            </a:r>
            <a:r>
              <a:rPr lang="en-US" altLang="en-US" sz="2800" b="1">
                <a:latin typeface="Arial" panose="020B0604020202020204" pitchFamily="34" charset="0"/>
                <a:cs typeface="Times New Roman" panose="02020603050405020304" pitchFamily="18" charset="0"/>
              </a:rPr>
              <a:t>+ 3I</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 +7H</a:t>
            </a:r>
            <a:r>
              <a:rPr lang="en-US" altLang="en-US" sz="2800" b="1" baseline="-30000">
                <a:latin typeface="Arial" panose="020B0604020202020204" pitchFamily="34" charset="0"/>
                <a:cs typeface="Times New Roman" panose="02020603050405020304" pitchFamily="18" charset="0"/>
              </a:rPr>
              <a:t>2</a:t>
            </a:r>
            <a:r>
              <a:rPr lang="en-US" altLang="en-US" sz="2800" b="1">
                <a:latin typeface="Arial" panose="020B0604020202020204" pitchFamily="34" charset="0"/>
                <a:cs typeface="Times New Roman" panose="02020603050405020304" pitchFamily="18" charset="0"/>
              </a:rPr>
              <a:t>O</a:t>
            </a:r>
            <a:endParaRPr lang="en-US" altLang="en-US" sz="2800">
              <a:latin typeface="Arial" panose="020B0604020202020204" pitchFamily="34" charset="0"/>
            </a:endParaRPr>
          </a:p>
        </p:txBody>
      </p:sp>
      <p:sp>
        <p:nvSpPr>
          <p:cNvPr id="2" name="Rectangle 1"/>
          <p:cNvSpPr/>
          <p:nvPr/>
        </p:nvSpPr>
        <p:spPr>
          <a:xfrm>
            <a:off x="1828800" y="152400"/>
            <a:ext cx="8458200" cy="9995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514350" indent="-514350" algn="just">
              <a:lnSpc>
                <a:spcPct val="80000"/>
              </a:lnSpc>
              <a:buFont typeface="Arial" charset="0"/>
              <a:buAutoNum type="alphaUcPeriod"/>
              <a:defRPr/>
            </a:pPr>
            <a:r>
              <a:rPr lang="en-US" altLang="en-US" sz="3200" b="1" dirty="0">
                <a:solidFill>
                  <a:srgbClr val="000000"/>
                </a:solidFill>
                <a:effectLst>
                  <a:outerShdw blurRad="38100" dist="38100" dir="2700000" algn="tl">
                    <a:srgbClr val="FFFFFF"/>
                  </a:outerShdw>
                </a:effectLst>
                <a:cs typeface="Times New Roman" pitchFamily="18" charset="0"/>
              </a:rPr>
              <a:t>Redox system that have higher oxidation potential than </a:t>
            </a:r>
            <a:r>
              <a:rPr lang="en-US" altLang="en-US" sz="4000" b="1" dirty="0">
                <a:solidFill>
                  <a:srgbClr val="000000"/>
                </a:solidFill>
                <a:effectLst>
                  <a:outerShdw blurRad="38100" dist="38100" dir="2700000" algn="tl">
                    <a:srgbClr val="FFFFFF"/>
                  </a:outerShdw>
                </a:effectLst>
                <a:cs typeface="Times New Roman" panose="02020603050405020304" pitchFamily="18" charset="0"/>
              </a:rPr>
              <a:t>I</a:t>
            </a:r>
            <a:r>
              <a:rPr lang="en-US" altLang="en-US" sz="4000" b="1" baseline="30000" dirty="0">
                <a:solidFill>
                  <a:srgbClr val="000000"/>
                </a:solidFill>
                <a:effectLst>
                  <a:outerShdw blurRad="38100" dist="38100" dir="2700000" algn="tl">
                    <a:srgbClr val="FFFFFF"/>
                  </a:outerShdw>
                </a:effectLst>
                <a:cs typeface="Times New Roman" panose="02020603050405020304" pitchFamily="18" charset="0"/>
              </a:rPr>
              <a:t>- </a:t>
            </a:r>
            <a:r>
              <a:rPr lang="en-US" altLang="en-US" sz="4000" b="1" dirty="0">
                <a:solidFill>
                  <a:srgbClr val="000000"/>
                </a:solidFill>
                <a:effectLst>
                  <a:outerShdw blurRad="38100" dist="38100" dir="2700000" algn="tl">
                    <a:srgbClr val="FFFFFF"/>
                  </a:outerShdw>
                </a:effectLst>
                <a:cs typeface="Times New Roman" panose="02020603050405020304" pitchFamily="18" charset="0"/>
              </a:rPr>
              <a:t>/ I</a:t>
            </a:r>
            <a:r>
              <a:rPr lang="en-US" altLang="en-US" sz="4000" b="1" baseline="-25000" dirty="0">
                <a:solidFill>
                  <a:srgbClr val="000000"/>
                </a:solidFill>
                <a:effectLst>
                  <a:outerShdw blurRad="38100" dist="38100" dir="2700000" algn="tl">
                    <a:srgbClr val="FFFFFF"/>
                  </a:outerShdw>
                </a:effectLst>
                <a:cs typeface="Times New Roman" panose="02020603050405020304" pitchFamily="18" charset="0"/>
              </a:rPr>
              <a:t>2</a:t>
            </a:r>
            <a:endParaRPr lang="en-US" altLang="en-US" sz="3200" b="1" baseline="30000" dirty="0">
              <a:solidFill>
                <a:srgbClr val="000000"/>
              </a:solidFill>
              <a:effectLst>
                <a:outerShdw blurRad="38100" dist="38100" dir="2700000" algn="tl">
                  <a:srgbClr val="FFFFFF"/>
                </a:outerShdw>
              </a:effectLst>
              <a:cs typeface="Times New Roman" pitchFamily="18" charset="0"/>
            </a:endParaRPr>
          </a:p>
        </p:txBody>
      </p:sp>
    </p:spTree>
    <p:extLst>
      <p:ext uri="{BB962C8B-B14F-4D97-AF65-F5344CB8AC3E}">
        <p14:creationId xmlns:p14="http://schemas.microsoft.com/office/powerpoint/2010/main" val="1140904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5E88-C362-4CBB-9473-976DEEE6A3C9}"/>
              </a:ext>
            </a:extLst>
          </p:cNvPr>
          <p:cNvSpPr>
            <a:spLocks noGrp="1"/>
          </p:cNvSpPr>
          <p:nvPr>
            <p:ph type="title"/>
          </p:nvPr>
        </p:nvSpPr>
        <p:spPr/>
        <p:txBody>
          <a:bodyPr rtlCol="0"/>
          <a:lstStyle/>
          <a:p>
            <a:pPr>
              <a:defRPr/>
            </a:pPr>
            <a:r>
              <a:rPr lang="en-US" dirty="0">
                <a:ea typeface="+mj-ea"/>
                <a:cs typeface="+mj-cs"/>
              </a:rPr>
              <a:t>Equipment:</a:t>
            </a:r>
          </a:p>
        </p:txBody>
      </p:sp>
      <p:pic>
        <p:nvPicPr>
          <p:cNvPr id="20483" name="Content Placeholder 6" descr="titration-equipment1.jpg">
            <a:extLst>
              <a:ext uri="{FF2B5EF4-FFF2-40B4-BE49-F238E27FC236}">
                <a16:creationId xmlns:a16="http://schemas.microsoft.com/office/drawing/2014/main" id="{78931A30-5B99-403E-B905-0793C38289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0288" r="-50288"/>
          <a:stretch>
            <a:fillRect/>
          </a:stretch>
        </p:blipFill>
        <p:spPr>
          <a:xfrm>
            <a:off x="1408112" y="1600200"/>
            <a:ext cx="6708776" cy="4800600"/>
          </a:xfrm>
        </p:spPr>
      </p:pic>
      <p:sp>
        <p:nvSpPr>
          <p:cNvPr id="5" name="Title 1">
            <a:extLst>
              <a:ext uri="{FF2B5EF4-FFF2-40B4-BE49-F238E27FC236}">
                <a16:creationId xmlns:a16="http://schemas.microsoft.com/office/drawing/2014/main" id="{1C12ACE0-FF98-422D-84F0-C0C9A01E2A3A}"/>
              </a:ext>
            </a:extLst>
          </p:cNvPr>
          <p:cNvSpPr txBox="1">
            <a:spLocks/>
          </p:cNvSpPr>
          <p:nvPr/>
        </p:nvSpPr>
        <p:spPr>
          <a:xfrm>
            <a:off x="7543799" y="1236663"/>
            <a:ext cx="2626567" cy="49657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57200" indent="-457200">
              <a:buFont typeface="Arial"/>
              <a:buChar char="•"/>
              <a:defRPr/>
            </a:pPr>
            <a:r>
              <a:rPr lang="en-IE" sz="2800" dirty="0"/>
              <a:t>Burette</a:t>
            </a:r>
          </a:p>
          <a:p>
            <a:pPr marL="457200" indent="-457200">
              <a:buFont typeface="Arial"/>
              <a:buChar char="•"/>
              <a:defRPr/>
            </a:pPr>
            <a:r>
              <a:rPr lang="en-IE" sz="2800" dirty="0"/>
              <a:t>Volumetric flask(Conical flask)     </a:t>
            </a:r>
          </a:p>
          <a:p>
            <a:pPr marL="457200" indent="-457200">
              <a:buFont typeface="Arial"/>
              <a:buChar char="•"/>
              <a:defRPr/>
            </a:pPr>
            <a:r>
              <a:rPr lang="en-IE" sz="2800" dirty="0"/>
              <a:t>Pipette</a:t>
            </a:r>
          </a:p>
          <a:p>
            <a:pPr marL="457200" indent="-457200">
              <a:buFont typeface="Arial"/>
              <a:buChar char="•"/>
              <a:defRPr/>
            </a:pPr>
            <a:r>
              <a:rPr lang="en-IE" sz="2800" dirty="0"/>
              <a:t>Funnel</a:t>
            </a:r>
          </a:p>
          <a:p>
            <a:pPr marL="457200" indent="-457200">
              <a:buFont typeface="Arial"/>
              <a:buChar char="•"/>
              <a:defRPr/>
            </a:pPr>
            <a:r>
              <a:rPr lang="en-IE" sz="2800" dirty="0"/>
              <a:t>Indicator</a:t>
            </a:r>
          </a:p>
          <a:p>
            <a:pPr marL="457200" indent="-457200">
              <a:buFont typeface="Arial"/>
              <a:buChar char="•"/>
              <a:defRPr/>
            </a:pPr>
            <a:r>
              <a:rPr lang="en-IE" sz="2800" dirty="0"/>
              <a:t>White tile</a:t>
            </a:r>
            <a:endParaRPr 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ChangeArrowheads="1"/>
          </p:cNvSpPr>
          <p:nvPr/>
        </p:nvSpPr>
        <p:spPr bwMode="auto">
          <a:xfrm>
            <a:off x="990600" y="1257300"/>
            <a:ext cx="10058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indent="62706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de-DE" altLang="en-US" sz="2600">
                <a:latin typeface="Arial" panose="020B0604020202020204" pitchFamily="34" charset="0"/>
              </a:rPr>
              <a:t>I</a:t>
            </a:r>
            <a:r>
              <a:rPr lang="de-DE" altLang="en-US" sz="2600" baseline="-25000">
                <a:latin typeface="Arial" panose="020B0604020202020204" pitchFamily="34" charset="0"/>
              </a:rPr>
              <a:t>2</a:t>
            </a:r>
            <a:r>
              <a:rPr lang="de-DE" altLang="en-US" sz="2600">
                <a:latin typeface="Arial" panose="020B0604020202020204" pitchFamily="34" charset="0"/>
              </a:rPr>
              <a:t> can oxidize systems of lower oxidation potential      </a:t>
            </a:r>
          </a:p>
          <a:p>
            <a:pPr eaLnBrk="1" hangingPunct="1">
              <a:spcBef>
                <a:spcPct val="0"/>
              </a:spcBef>
              <a:buFont typeface="Wingdings" panose="05000000000000000000" pitchFamily="2" charset="2"/>
              <a:buNone/>
            </a:pPr>
            <a:r>
              <a:rPr lang="de-DE" altLang="en-US" sz="2600">
                <a:latin typeface="Arial" panose="020B0604020202020204" pitchFamily="34" charset="0"/>
              </a:rPr>
              <a:t> </a:t>
            </a:r>
          </a:p>
          <a:p>
            <a:pPr eaLnBrk="1" hangingPunct="1">
              <a:spcBef>
                <a:spcPct val="0"/>
              </a:spcBef>
              <a:buFont typeface="Wingdings" panose="05000000000000000000" pitchFamily="2" charset="2"/>
              <a:buNone/>
            </a:pPr>
            <a:r>
              <a:rPr lang="de-DE" altLang="en-US" sz="2600">
                <a:latin typeface="Arial" panose="020B0604020202020204" pitchFamily="34" charset="0"/>
              </a:rPr>
              <a:t>                                                  </a:t>
            </a: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r>
              <a:rPr lang="de-DE" altLang="en-US" sz="2600" baseline="30000">
                <a:latin typeface="Arial" panose="020B0604020202020204" pitchFamily="34" charset="0"/>
              </a:rPr>
              <a:t> </a:t>
            </a: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a:p>
            <a:pPr eaLnBrk="1" hangingPunct="1">
              <a:spcBef>
                <a:spcPct val="0"/>
              </a:spcBef>
              <a:buFont typeface="Wingdings" panose="05000000000000000000" pitchFamily="2" charset="2"/>
              <a:buNone/>
            </a:pPr>
            <a:endParaRPr lang="de-DE" altLang="en-US" sz="2600" baseline="30000">
              <a:latin typeface="Arial" panose="020B0604020202020204" pitchFamily="34" charset="0"/>
            </a:endParaRPr>
          </a:p>
        </p:txBody>
      </p:sp>
      <p:sp>
        <p:nvSpPr>
          <p:cNvPr id="6" name="Text Box 25"/>
          <p:cNvSpPr txBox="1">
            <a:spLocks noChangeArrowheads="1"/>
          </p:cNvSpPr>
          <p:nvPr/>
        </p:nvSpPr>
        <p:spPr bwMode="auto">
          <a:xfrm>
            <a:off x="1752600" y="42672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800" b="1" dirty="0">
                <a:solidFill>
                  <a:srgbClr val="FF0000"/>
                </a:solidFill>
                <a:latin typeface="Arial" panose="020B0604020202020204" pitchFamily="34" charset="0"/>
              </a:rPr>
              <a:t>Iodimetric method</a:t>
            </a:r>
            <a:r>
              <a:rPr lang="de-DE" altLang="en-US" sz="2800" b="1" dirty="0">
                <a:latin typeface="Arial" panose="020B0604020202020204" pitchFamily="34" charset="0"/>
              </a:rPr>
              <a:t>: Direct titration with I</a:t>
            </a:r>
            <a:r>
              <a:rPr lang="de-DE" altLang="en-US" sz="2800" b="1" baseline="-25000" dirty="0">
                <a:latin typeface="Arial" panose="020B0604020202020204" pitchFamily="34" charset="0"/>
              </a:rPr>
              <a:t>2</a:t>
            </a:r>
            <a:r>
              <a:rPr lang="en-US" altLang="en-US" sz="2800" b="1" baseline="-25000" dirty="0">
                <a:latin typeface="Arial" panose="020B0604020202020204" pitchFamily="34" charset="0"/>
              </a:rPr>
              <a:t> </a:t>
            </a:r>
            <a:r>
              <a:rPr lang="de-DE" altLang="en-US" sz="2800" dirty="0">
                <a:latin typeface="Arial" panose="020B0604020202020204" pitchFamily="34" charset="0"/>
              </a:rPr>
              <a:t>To determine reducing  agents</a:t>
            </a:r>
            <a:endParaRPr lang="en-US" altLang="en-US" sz="2800" dirty="0">
              <a:latin typeface="Arial" panose="020B0604020202020204" pitchFamily="34" charset="0"/>
            </a:endParaRPr>
          </a:p>
        </p:txBody>
      </p:sp>
      <p:sp useBgFill="1">
        <p:nvSpPr>
          <p:cNvPr id="18436" name="Rectangle 26"/>
          <p:cNvSpPr>
            <a:spLocks noChangeArrowheads="1"/>
          </p:cNvSpPr>
          <p:nvPr/>
        </p:nvSpPr>
        <p:spPr bwMode="auto">
          <a:xfrm>
            <a:off x="1339850" y="2438401"/>
            <a:ext cx="184150" cy="523875"/>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ar-EG" altLang="en-US" sz="2800">
              <a:latin typeface="Arial" panose="020B0604020202020204" pitchFamily="34" charset="0"/>
            </a:endParaRPr>
          </a:p>
        </p:txBody>
      </p:sp>
      <p:sp>
        <p:nvSpPr>
          <p:cNvPr id="18437" name="Rectangle 8"/>
          <p:cNvSpPr>
            <a:spLocks noChangeArrowheads="1"/>
          </p:cNvSpPr>
          <p:nvPr/>
        </p:nvSpPr>
        <p:spPr bwMode="auto">
          <a:xfrm>
            <a:off x="3200401" y="1824038"/>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Arial" panose="020B0604020202020204" pitchFamily="34" charset="0"/>
                <a:cs typeface="Times New Roman" panose="02020603050405020304" pitchFamily="18" charset="0"/>
              </a:rPr>
              <a:t>Sn</a:t>
            </a:r>
            <a:r>
              <a:rPr lang="en-US" altLang="en-US" sz="2400" b="1" baseline="30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  I</a:t>
            </a:r>
            <a:r>
              <a:rPr lang="en-US" altLang="en-US" sz="2400" b="1" baseline="-30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    Sn</a:t>
            </a:r>
            <a:r>
              <a:rPr lang="en-US" altLang="en-US" sz="2400" b="1" baseline="30000">
                <a:latin typeface="Arial" panose="020B0604020202020204" pitchFamily="34" charset="0"/>
                <a:cs typeface="Times New Roman" panose="02020603050405020304" pitchFamily="18" charset="0"/>
              </a:rPr>
              <a:t>4+   </a:t>
            </a:r>
            <a:r>
              <a:rPr lang="en-US" altLang="en-US" sz="2400" b="1">
                <a:latin typeface="Arial" panose="020B0604020202020204" pitchFamily="34" charset="0"/>
                <a:cs typeface="Times New Roman" panose="02020603050405020304" pitchFamily="18" charset="0"/>
              </a:rPr>
              <a:t>+2I</a:t>
            </a:r>
            <a:r>
              <a:rPr lang="en-US" altLang="en-US" sz="2400" b="1" baseline="30000">
                <a:latin typeface="Arial" panose="020B0604020202020204" pitchFamily="34" charset="0"/>
                <a:cs typeface="Times New Roman" panose="02020603050405020304" pitchFamily="18" charset="0"/>
              </a:rPr>
              <a:t>-</a:t>
            </a:r>
            <a:endParaRPr lang="en-US" altLang="en-US" sz="2400" b="1">
              <a:latin typeface="Arial" panose="020B0604020202020204" pitchFamily="34" charset="0"/>
            </a:endParaRPr>
          </a:p>
        </p:txBody>
      </p:sp>
      <p:sp>
        <p:nvSpPr>
          <p:cNvPr id="18438" name="Rectangle 9"/>
          <p:cNvSpPr>
            <a:spLocks noChangeArrowheads="1"/>
          </p:cNvSpPr>
          <p:nvPr/>
        </p:nvSpPr>
        <p:spPr bwMode="auto">
          <a:xfrm>
            <a:off x="3429001" y="2667000"/>
            <a:ext cx="45307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sz="2400" b="1">
                <a:cs typeface="Times New Roman" panose="02020603050405020304" pitchFamily="18" charset="0"/>
              </a:rPr>
              <a:t>2S</a:t>
            </a:r>
            <a:r>
              <a:rPr lang="en-US" sz="2400" b="1" baseline="-30000">
                <a:cs typeface="Times New Roman" panose="02020603050405020304" pitchFamily="18" charset="0"/>
              </a:rPr>
              <a:t>2</a:t>
            </a:r>
            <a:r>
              <a:rPr lang="en-US" sz="2400" b="1">
                <a:cs typeface="Times New Roman" panose="02020603050405020304" pitchFamily="18" charset="0"/>
              </a:rPr>
              <a:t>O</a:t>
            </a:r>
            <a:r>
              <a:rPr lang="en-US" sz="2400" b="1" baseline="-30000">
                <a:cs typeface="Times New Roman" panose="02020603050405020304" pitchFamily="18" charset="0"/>
              </a:rPr>
              <a:t>3</a:t>
            </a:r>
            <a:r>
              <a:rPr lang="en-US" sz="2400" b="1" baseline="30000">
                <a:cs typeface="Times New Roman" panose="02020603050405020304" pitchFamily="18" charset="0"/>
              </a:rPr>
              <a:t>2-</a:t>
            </a:r>
            <a:r>
              <a:rPr lang="en-US" sz="2400" b="1">
                <a:cs typeface="Times New Roman" panose="02020603050405020304" pitchFamily="18" charset="0"/>
              </a:rPr>
              <a:t>  + I</a:t>
            </a:r>
            <a:r>
              <a:rPr lang="en-US" sz="2400" b="1" baseline="-30000">
                <a:cs typeface="Times New Roman" panose="02020603050405020304" pitchFamily="18" charset="0"/>
              </a:rPr>
              <a:t>2</a:t>
            </a:r>
            <a:r>
              <a:rPr lang="en-US" sz="2400" b="1">
                <a:cs typeface="Times New Roman" panose="02020603050405020304" pitchFamily="18" charset="0"/>
              </a:rPr>
              <a:t>   →    S</a:t>
            </a:r>
            <a:r>
              <a:rPr lang="en-US" sz="2400" b="1" baseline="-30000">
                <a:cs typeface="Times New Roman" panose="02020603050405020304" pitchFamily="18" charset="0"/>
              </a:rPr>
              <a:t>4</a:t>
            </a:r>
            <a:r>
              <a:rPr lang="en-US" sz="2400" b="1">
                <a:cs typeface="Times New Roman" panose="02020603050405020304" pitchFamily="18" charset="0"/>
              </a:rPr>
              <a:t>O</a:t>
            </a:r>
            <a:r>
              <a:rPr lang="en-US" sz="2400" b="1" baseline="-30000">
                <a:cs typeface="Times New Roman" panose="02020603050405020304" pitchFamily="18" charset="0"/>
              </a:rPr>
              <a:t>6</a:t>
            </a:r>
            <a:r>
              <a:rPr lang="en-US" sz="2400" b="1" baseline="30000">
                <a:cs typeface="Times New Roman" panose="02020603050405020304" pitchFamily="18" charset="0"/>
              </a:rPr>
              <a:t>2-</a:t>
            </a:r>
            <a:r>
              <a:rPr lang="en-US" sz="2400" b="1">
                <a:cs typeface="Times New Roman" panose="02020603050405020304" pitchFamily="18" charset="0"/>
              </a:rPr>
              <a:t>     +2I</a:t>
            </a:r>
            <a:r>
              <a:rPr lang="en-US" sz="2400" b="1" baseline="30000">
                <a:cs typeface="Times New Roman" panose="02020603050405020304" pitchFamily="18" charset="0"/>
              </a:rPr>
              <a:t>-</a:t>
            </a:r>
            <a:endParaRPr lang="ar-EG" sz="2400" b="1" baseline="30000">
              <a:cs typeface="Times New Roman" panose="02020603050405020304" pitchFamily="18" charset="0"/>
            </a:endParaRPr>
          </a:p>
        </p:txBody>
      </p:sp>
      <p:sp>
        <p:nvSpPr>
          <p:cNvPr id="18439" name="Rectangle 10"/>
          <p:cNvSpPr>
            <a:spLocks noChangeArrowheads="1"/>
          </p:cNvSpPr>
          <p:nvPr/>
        </p:nvSpPr>
        <p:spPr bwMode="auto">
          <a:xfrm>
            <a:off x="3352800" y="3429000"/>
            <a:ext cx="4572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400" b="1">
                <a:latin typeface="Arial" panose="020B0604020202020204" pitchFamily="34" charset="0"/>
                <a:cs typeface="Times New Roman" panose="02020603050405020304" pitchFamily="18" charset="0"/>
              </a:rPr>
              <a:t>S</a:t>
            </a:r>
            <a:r>
              <a:rPr lang="en-US" altLang="en-US" sz="2400" b="1" baseline="30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+I</a:t>
            </a:r>
            <a:r>
              <a:rPr lang="en-US" altLang="en-US" sz="2400" b="1" baseline="-30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   S↓   +2I</a:t>
            </a:r>
            <a:r>
              <a:rPr lang="en-US" altLang="en-US" sz="2400" b="1" baseline="30000">
                <a:latin typeface="Arial" panose="020B0604020202020204" pitchFamily="34" charset="0"/>
                <a:cs typeface="Times New Roman" panose="02020603050405020304" pitchFamily="18" charset="0"/>
              </a:rPr>
              <a:t>-</a:t>
            </a:r>
            <a:endParaRPr lang="en-US" altLang="en-US" sz="2400" b="1">
              <a:latin typeface="Arial" panose="020B0604020202020204" pitchFamily="34" charset="0"/>
            </a:endParaRPr>
          </a:p>
        </p:txBody>
      </p:sp>
      <p:sp>
        <p:nvSpPr>
          <p:cNvPr id="18440" name="Rectangle 12"/>
          <p:cNvSpPr>
            <a:spLocks noChangeArrowheads="1"/>
          </p:cNvSpPr>
          <p:nvPr/>
        </p:nvSpPr>
        <p:spPr bwMode="auto">
          <a:xfrm>
            <a:off x="1600200" y="1828801"/>
            <a:ext cx="13922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600">
                <a:latin typeface="Arial" panose="020B0604020202020204" pitchFamily="34" charset="0"/>
              </a:rPr>
              <a:t>As Sn</a:t>
            </a:r>
            <a:r>
              <a:rPr lang="de-DE" altLang="en-US" sz="2600" baseline="30000">
                <a:latin typeface="Arial" panose="020B0604020202020204" pitchFamily="34" charset="0"/>
              </a:rPr>
              <a:t>2+ </a:t>
            </a:r>
            <a:endParaRPr lang="en-US" altLang="en-US" sz="2600">
              <a:latin typeface="Arial" panose="020B0604020202020204" pitchFamily="34" charset="0"/>
            </a:endParaRPr>
          </a:p>
        </p:txBody>
      </p:sp>
      <p:sp>
        <p:nvSpPr>
          <p:cNvPr id="18441" name="Rectangle 13"/>
          <p:cNvSpPr>
            <a:spLocks noChangeArrowheads="1"/>
          </p:cNvSpPr>
          <p:nvPr/>
        </p:nvSpPr>
        <p:spPr bwMode="auto">
          <a:xfrm>
            <a:off x="1600200" y="2555876"/>
            <a:ext cx="1593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600">
                <a:latin typeface="Arial" panose="020B0604020202020204" pitchFamily="34" charset="0"/>
              </a:rPr>
              <a:t>As S</a:t>
            </a:r>
            <a:r>
              <a:rPr lang="de-DE" altLang="en-US" sz="2600" baseline="-25000">
                <a:latin typeface="Arial" panose="020B0604020202020204" pitchFamily="34" charset="0"/>
              </a:rPr>
              <a:t>2</a:t>
            </a:r>
            <a:r>
              <a:rPr lang="de-DE" altLang="en-US" sz="2600">
                <a:latin typeface="Arial" panose="020B0604020202020204" pitchFamily="34" charset="0"/>
              </a:rPr>
              <a:t>O</a:t>
            </a:r>
            <a:r>
              <a:rPr lang="de-DE" altLang="en-US" sz="2600" baseline="-25000">
                <a:latin typeface="Arial" panose="020B0604020202020204" pitchFamily="34" charset="0"/>
              </a:rPr>
              <a:t>3</a:t>
            </a:r>
            <a:r>
              <a:rPr lang="de-DE" altLang="en-US" sz="2600" baseline="30000">
                <a:latin typeface="Arial" panose="020B0604020202020204" pitchFamily="34" charset="0"/>
              </a:rPr>
              <a:t>2-</a:t>
            </a:r>
            <a:endParaRPr lang="en-US" altLang="en-US" sz="2600">
              <a:latin typeface="Arial" panose="020B0604020202020204" pitchFamily="34" charset="0"/>
            </a:endParaRPr>
          </a:p>
        </p:txBody>
      </p:sp>
      <p:sp>
        <p:nvSpPr>
          <p:cNvPr id="18442" name="Rectangle 14"/>
          <p:cNvSpPr>
            <a:spLocks noChangeArrowheads="1"/>
          </p:cNvSpPr>
          <p:nvPr/>
        </p:nvSpPr>
        <p:spPr bwMode="auto">
          <a:xfrm>
            <a:off x="1600200" y="3352801"/>
            <a:ext cx="1087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600">
                <a:latin typeface="Arial" panose="020B0604020202020204" pitchFamily="34" charset="0"/>
              </a:rPr>
              <a:t>As S</a:t>
            </a:r>
            <a:r>
              <a:rPr lang="de-DE" altLang="en-US" sz="2600" baseline="30000">
                <a:latin typeface="Arial" panose="020B0604020202020204" pitchFamily="34" charset="0"/>
              </a:rPr>
              <a:t>2-</a:t>
            </a:r>
            <a:endParaRPr lang="en-US" altLang="en-US" sz="2600">
              <a:latin typeface="Arial" panose="020B0604020202020204" pitchFamily="34" charset="0"/>
            </a:endParaRPr>
          </a:p>
        </p:txBody>
      </p:sp>
      <p:sp>
        <p:nvSpPr>
          <p:cNvPr id="15" name="Rectangle 14"/>
          <p:cNvSpPr/>
          <p:nvPr/>
        </p:nvSpPr>
        <p:spPr>
          <a:xfrm>
            <a:off x="1676400" y="76200"/>
            <a:ext cx="8458200" cy="9794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lnSpc>
                <a:spcPct val="80000"/>
              </a:lnSpc>
              <a:defRPr/>
            </a:pPr>
            <a:r>
              <a:rPr lang="en-US" altLang="en-US" sz="3600" b="1" dirty="0">
                <a:solidFill>
                  <a:srgbClr val="000000"/>
                </a:solidFill>
                <a:effectLst>
                  <a:outerShdw blurRad="38100" dist="38100" dir="2700000" algn="tl">
                    <a:srgbClr val="FFFFFF"/>
                  </a:outerShdw>
                </a:effectLst>
                <a:cs typeface="Times New Roman" pitchFamily="18" charset="0"/>
              </a:rPr>
              <a:t>B. Redox system that have lower oxidation potential than I</a:t>
            </a:r>
            <a:r>
              <a:rPr lang="en-US" altLang="en-US" sz="3600" b="1" baseline="-25000" dirty="0">
                <a:solidFill>
                  <a:srgbClr val="000000"/>
                </a:solidFill>
                <a:effectLst>
                  <a:outerShdw blurRad="38100" dist="38100" dir="2700000" algn="tl">
                    <a:srgbClr val="FFFFFF"/>
                  </a:outerShdw>
                </a:effectLst>
                <a:cs typeface="Times New Roman" pitchFamily="18" charset="0"/>
              </a:rPr>
              <a:t>2</a:t>
            </a:r>
            <a:r>
              <a:rPr lang="en-US" altLang="en-US" sz="3600" b="1" dirty="0">
                <a:solidFill>
                  <a:srgbClr val="000000"/>
                </a:solidFill>
                <a:effectLst>
                  <a:outerShdw blurRad="38100" dist="38100" dir="2700000" algn="tl">
                    <a:srgbClr val="FFFFFF"/>
                  </a:outerShdw>
                </a:effectLst>
                <a:cs typeface="Times New Roman" pitchFamily="18" charset="0"/>
              </a:rPr>
              <a:t>/I</a:t>
            </a:r>
            <a:r>
              <a:rPr lang="en-US" altLang="en-US" sz="3600" b="1" baseline="30000" dirty="0">
                <a:solidFill>
                  <a:srgbClr val="000000"/>
                </a:solidFill>
                <a:effectLst>
                  <a:outerShdw blurRad="38100" dist="38100" dir="2700000" algn="tl">
                    <a:srgbClr val="FFFFFF"/>
                  </a:outerShdw>
                </a:effectLst>
                <a:cs typeface="Times New Roman" pitchFamily="18" charset="0"/>
              </a:rPr>
              <a:t>-</a:t>
            </a:r>
          </a:p>
        </p:txBody>
      </p:sp>
    </p:spTree>
    <p:extLst>
      <p:ext uri="{BB962C8B-B14F-4D97-AF65-F5344CB8AC3E}">
        <p14:creationId xmlns:p14="http://schemas.microsoft.com/office/powerpoint/2010/main" val="2490772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676400" y="1219200"/>
            <a:ext cx="8839200" cy="2971800"/>
          </a:xfrm>
        </p:spPr>
        <p:txBody>
          <a:bodyPr/>
          <a:lstStyle/>
          <a:p>
            <a:pPr eaLnBrk="1" hangingPunct="1">
              <a:buFont typeface="Wingdings" panose="05000000000000000000" pitchFamily="2" charset="2"/>
              <a:buChar char="Ø"/>
            </a:pPr>
            <a:r>
              <a:rPr lang="de-DE" altLang="en-US"/>
              <a:t>Systems having oxidation potentials near to that of iodine/iodide e.g AsO</a:t>
            </a:r>
            <a:r>
              <a:rPr lang="de-DE" altLang="en-US" baseline="-25000"/>
              <a:t>4</a:t>
            </a:r>
            <a:r>
              <a:rPr lang="de-DE" altLang="en-US" baseline="30000"/>
              <a:t>3-</a:t>
            </a:r>
            <a:r>
              <a:rPr lang="de-DE" altLang="en-US"/>
              <a:t>/AsO</a:t>
            </a:r>
            <a:r>
              <a:rPr lang="de-DE" altLang="en-US" baseline="-25000"/>
              <a:t>3</a:t>
            </a:r>
            <a:r>
              <a:rPr lang="de-DE" altLang="en-US" baseline="30000"/>
              <a:t>3-</a:t>
            </a:r>
            <a:r>
              <a:rPr lang="de-DE" altLang="en-US"/>
              <a:t>, Fe</a:t>
            </a:r>
            <a:r>
              <a:rPr lang="de-DE" altLang="en-US" baseline="30000"/>
              <a:t>3+</a:t>
            </a:r>
            <a:r>
              <a:rPr lang="de-DE" altLang="en-US"/>
              <a:t>/Fe</a:t>
            </a:r>
            <a:r>
              <a:rPr lang="de-DE" altLang="en-US" baseline="30000"/>
              <a:t>2+</a:t>
            </a:r>
          </a:p>
          <a:p>
            <a:pPr eaLnBrk="1" hangingPunct="1">
              <a:buFont typeface="Wingdings" panose="05000000000000000000" pitchFamily="2" charset="2"/>
              <a:buChar char="Ø"/>
            </a:pPr>
            <a:r>
              <a:rPr lang="de-DE" altLang="en-US" b="1"/>
              <a:t>Change in oxidation potential, </a:t>
            </a:r>
            <a:r>
              <a:rPr lang="en-US" altLang="en-US">
                <a:latin typeface="Arial" panose="020B0604020202020204" pitchFamily="34" charset="0"/>
              </a:rPr>
              <a:t>addition of complexing agents </a:t>
            </a:r>
            <a:r>
              <a:rPr lang="de-DE" altLang="en-US">
                <a:latin typeface="Arial" panose="020B0604020202020204" pitchFamily="34" charset="0"/>
              </a:rPr>
              <a:t> or addition of precipitating agents.</a:t>
            </a:r>
          </a:p>
          <a:p>
            <a:pPr eaLnBrk="1" hangingPunct="1">
              <a:lnSpc>
                <a:spcPct val="80000"/>
              </a:lnSpc>
              <a:buFont typeface="Arial" panose="020B0604020202020204" pitchFamily="34" charset="0"/>
              <a:buNone/>
            </a:pPr>
            <a:r>
              <a:rPr lang="en-US" altLang="en-US" b="1" u="sng">
                <a:cs typeface="Times New Roman" panose="02020603050405020304" pitchFamily="18" charset="0"/>
              </a:rPr>
              <a:t>Example 1: Determination of arsenite by iodine</a:t>
            </a:r>
          </a:p>
          <a:p>
            <a:pPr algn="justLow" eaLnBrk="1" hangingPunct="1">
              <a:buFont typeface="Arial" panose="020B0604020202020204" pitchFamily="34" charset="0"/>
              <a:buNone/>
            </a:pPr>
            <a:r>
              <a:rPr lang="en-US" altLang="en-US">
                <a:ea typeface="Times New Roman" panose="02020603050405020304" pitchFamily="18" charset="0"/>
                <a:cs typeface="Traditional Arabic" panose="02020603050405020304" pitchFamily="18" charset="-78"/>
              </a:rPr>
              <a:t>The potential of:    AsO</a:t>
            </a:r>
            <a:r>
              <a:rPr lang="en-US" altLang="en-US" baseline="-30000">
                <a:ea typeface="Times New Roman" panose="02020603050405020304" pitchFamily="18" charset="0"/>
                <a:cs typeface="Traditional Arabic" panose="02020603050405020304" pitchFamily="18" charset="-78"/>
              </a:rPr>
              <a:t>4</a:t>
            </a:r>
            <a:r>
              <a:rPr lang="en-US" altLang="en-US" baseline="30000">
                <a:ea typeface="Times New Roman" panose="02020603050405020304" pitchFamily="18" charset="0"/>
                <a:cs typeface="Traditional Arabic" panose="02020603050405020304" pitchFamily="18" charset="-78"/>
              </a:rPr>
              <a:t>3-</a:t>
            </a:r>
            <a:r>
              <a:rPr lang="en-US" altLang="en-US">
                <a:ea typeface="Times New Roman" panose="02020603050405020304" pitchFamily="18" charset="0"/>
                <a:cs typeface="Traditional Arabic" panose="02020603050405020304" pitchFamily="18" charset="-78"/>
              </a:rPr>
              <a:t>/AsO</a:t>
            </a:r>
            <a:r>
              <a:rPr lang="en-US" altLang="en-US" baseline="-30000">
                <a:ea typeface="Times New Roman" panose="02020603050405020304" pitchFamily="18" charset="0"/>
                <a:cs typeface="Traditional Arabic" panose="02020603050405020304" pitchFamily="18" charset="-78"/>
              </a:rPr>
              <a:t>3</a:t>
            </a:r>
            <a:r>
              <a:rPr lang="en-US" altLang="en-US" baseline="30000">
                <a:ea typeface="Times New Roman" panose="02020603050405020304" pitchFamily="18" charset="0"/>
                <a:cs typeface="Traditional Arabic" panose="02020603050405020304" pitchFamily="18" charset="-78"/>
              </a:rPr>
              <a:t>3-</a:t>
            </a:r>
            <a:r>
              <a:rPr lang="en-US" altLang="en-US">
                <a:ea typeface="Times New Roman" panose="02020603050405020304" pitchFamily="18" charset="0"/>
                <a:cs typeface="Traditional Arabic" panose="02020603050405020304" pitchFamily="18" charset="-78"/>
              </a:rPr>
              <a:t>= + 0.57 and I</a:t>
            </a:r>
            <a:r>
              <a:rPr lang="en-US" altLang="en-US" baseline="-30000">
                <a:ea typeface="Times New Roman" panose="02020603050405020304" pitchFamily="18" charset="0"/>
                <a:cs typeface="Traditional Arabic" panose="02020603050405020304" pitchFamily="18" charset="-78"/>
              </a:rPr>
              <a:t>2</a:t>
            </a:r>
            <a:r>
              <a:rPr lang="en-US" altLang="en-US">
                <a:ea typeface="Times New Roman" panose="02020603050405020304" pitchFamily="18" charset="0"/>
                <a:cs typeface="Traditional Arabic" panose="02020603050405020304" pitchFamily="18" charset="-78"/>
              </a:rPr>
              <a:t>/2I</a:t>
            </a:r>
            <a:r>
              <a:rPr lang="en-US" altLang="en-US" baseline="30000">
                <a:ea typeface="Times New Roman" panose="02020603050405020304" pitchFamily="18" charset="0"/>
                <a:cs typeface="Traditional Arabic" panose="02020603050405020304" pitchFamily="18" charset="-78"/>
              </a:rPr>
              <a:t>- </a:t>
            </a:r>
            <a:r>
              <a:rPr lang="en-US" altLang="en-US">
                <a:ea typeface="Times New Roman" panose="02020603050405020304" pitchFamily="18" charset="0"/>
                <a:cs typeface="Traditional Arabic" panose="02020603050405020304" pitchFamily="18" charset="-78"/>
              </a:rPr>
              <a:t>= + 0.54 </a:t>
            </a:r>
            <a:endParaRPr lang="de-DE" altLang="en-US">
              <a:ea typeface="Times New Roman" panose="02020603050405020304" pitchFamily="18" charset="0"/>
              <a:cs typeface="Traditional Arabic" panose="02020603050405020304" pitchFamily="18" charset="-78"/>
            </a:endParaRPr>
          </a:p>
          <a:p>
            <a:pPr eaLnBrk="1" hangingPunct="1">
              <a:buFont typeface="Wingdings" panose="05000000000000000000" pitchFamily="2" charset="2"/>
              <a:buChar char="Ø"/>
            </a:pPr>
            <a:endParaRPr lang="en-US" altLang="en-US">
              <a:latin typeface="Arial" panose="020B0604020202020204" pitchFamily="34" charset="0"/>
            </a:endParaRPr>
          </a:p>
        </p:txBody>
      </p:sp>
      <p:sp>
        <p:nvSpPr>
          <p:cNvPr id="5" name="Rectangle 4"/>
          <p:cNvSpPr/>
          <p:nvPr/>
        </p:nvSpPr>
        <p:spPr>
          <a:xfrm>
            <a:off x="1676400" y="138114"/>
            <a:ext cx="8686800" cy="8905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lnSpc>
                <a:spcPct val="80000"/>
              </a:lnSpc>
              <a:defRPr/>
            </a:pPr>
            <a:r>
              <a:rPr lang="en-US" altLang="en-US" sz="3200" b="1" dirty="0">
                <a:solidFill>
                  <a:srgbClr val="000000"/>
                </a:solidFill>
                <a:effectLst>
                  <a:outerShdw blurRad="38100" dist="38100" dir="2700000" algn="tl">
                    <a:srgbClr val="FFFFFF"/>
                  </a:outerShdw>
                </a:effectLst>
                <a:cs typeface="Times New Roman" pitchFamily="18" charset="0"/>
              </a:rPr>
              <a:t>C. Redox system that have oxidation potential near I</a:t>
            </a:r>
            <a:r>
              <a:rPr lang="en-US" altLang="en-US" sz="3200" b="1" baseline="-25000" dirty="0">
                <a:solidFill>
                  <a:srgbClr val="000000"/>
                </a:solidFill>
                <a:effectLst>
                  <a:outerShdw blurRad="38100" dist="38100" dir="2700000" algn="tl">
                    <a:srgbClr val="FFFFFF"/>
                  </a:outerShdw>
                </a:effectLst>
                <a:cs typeface="Times New Roman" pitchFamily="18" charset="0"/>
              </a:rPr>
              <a:t>2</a:t>
            </a:r>
            <a:r>
              <a:rPr lang="en-US" altLang="en-US" sz="3200" b="1" dirty="0">
                <a:solidFill>
                  <a:srgbClr val="000000"/>
                </a:solidFill>
                <a:effectLst>
                  <a:outerShdw blurRad="38100" dist="38100" dir="2700000" algn="tl">
                    <a:srgbClr val="FFFFFF"/>
                  </a:outerShdw>
                </a:effectLst>
                <a:cs typeface="Times New Roman" pitchFamily="18" charset="0"/>
              </a:rPr>
              <a:t>/I</a:t>
            </a:r>
            <a:r>
              <a:rPr lang="en-US" altLang="en-US" sz="3200" b="1" baseline="30000" dirty="0">
                <a:solidFill>
                  <a:srgbClr val="000000"/>
                </a:solidFill>
                <a:effectLst>
                  <a:outerShdw blurRad="38100" dist="38100" dir="2700000" algn="tl">
                    <a:srgbClr val="FFFFFF"/>
                  </a:outerShdw>
                </a:effectLst>
                <a:cs typeface="Times New Roman" pitchFamily="18" charset="0"/>
              </a:rPr>
              <a:t>-</a:t>
            </a:r>
          </a:p>
        </p:txBody>
      </p:sp>
      <p:sp>
        <p:nvSpPr>
          <p:cNvPr id="19460" name="Rectangle 2"/>
          <p:cNvSpPr>
            <a:spLocks noChangeArrowheads="1"/>
          </p:cNvSpPr>
          <p:nvPr/>
        </p:nvSpPr>
        <p:spPr bwMode="auto">
          <a:xfrm>
            <a:off x="1676400" y="41148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eaLnBrk="1" hangingPunct="1">
              <a:spcBef>
                <a:spcPct val="0"/>
              </a:spcBef>
              <a:buFontTx/>
              <a:buNone/>
            </a:pPr>
            <a:r>
              <a:rPr lang="en-US" altLang="en-US" sz="2400" b="1">
                <a:latin typeface="Arial" panose="020B0604020202020204" pitchFamily="34" charset="0"/>
                <a:cs typeface="Traditional Arabic" panose="02020603050405020304" pitchFamily="18" charset="-78"/>
              </a:rPr>
              <a:t>The pH</a:t>
            </a:r>
            <a:r>
              <a:rPr lang="en-US" altLang="en-US" sz="2400">
                <a:latin typeface="Arial" panose="020B0604020202020204" pitchFamily="34" charset="0"/>
                <a:cs typeface="Traditional Arabic" panose="02020603050405020304" pitchFamily="18" charset="-78"/>
              </a:rPr>
              <a:t> of the solution should be adjusted by adding </a:t>
            </a:r>
            <a:r>
              <a:rPr lang="en-US" altLang="en-US" sz="2400" b="1">
                <a:latin typeface="Arial" panose="020B0604020202020204" pitchFamily="34" charset="0"/>
                <a:cs typeface="Traditional Arabic" panose="02020603050405020304" pitchFamily="18" charset="-78"/>
              </a:rPr>
              <a:t>NaHCO</a:t>
            </a:r>
            <a:r>
              <a:rPr lang="en-US" altLang="en-US" sz="2400" b="1" baseline="-30000">
                <a:latin typeface="Arial" panose="020B0604020202020204" pitchFamily="34" charset="0"/>
                <a:cs typeface="Traditional Arabic" panose="02020603050405020304" pitchFamily="18" charset="-78"/>
              </a:rPr>
              <a:t>3</a:t>
            </a:r>
            <a:r>
              <a:rPr lang="en-US" altLang="en-US" sz="2400" b="1">
                <a:latin typeface="Arial" panose="020B0604020202020204" pitchFamily="34" charset="0"/>
                <a:cs typeface="Traditional Arabic" panose="02020603050405020304" pitchFamily="18" charset="-78"/>
              </a:rPr>
              <a:t> </a:t>
            </a:r>
          </a:p>
          <a:p>
            <a:pPr algn="justLow" eaLnBrk="1" hangingPunct="1">
              <a:spcBef>
                <a:spcPct val="0"/>
              </a:spcBef>
              <a:buFontTx/>
              <a:buNone/>
            </a:pPr>
            <a:endParaRPr lang="en-US" altLang="en-US" sz="2400" b="1">
              <a:latin typeface="Arial" panose="020B0604020202020204" pitchFamily="34" charset="0"/>
              <a:cs typeface="Traditional Arabic" panose="02020603050405020304" pitchFamily="18" charset="-78"/>
            </a:endParaRPr>
          </a:p>
          <a:p>
            <a:pPr algn="justLow" eaLnBrk="1" hangingPunct="1">
              <a:spcBef>
                <a:spcPct val="0"/>
              </a:spcBef>
              <a:buFontTx/>
              <a:buNone/>
            </a:pPr>
            <a:r>
              <a:rPr lang="en-US" altLang="en-US" sz="2400">
                <a:latin typeface="Arial" panose="020B0604020202020204" pitchFamily="34" charset="0"/>
                <a:cs typeface="Traditional Arabic" panose="02020603050405020304" pitchFamily="18" charset="-78"/>
              </a:rPr>
              <a:t>                  I</a:t>
            </a:r>
            <a:r>
              <a:rPr lang="en-US" altLang="en-US" sz="2400" baseline="-30000">
                <a:latin typeface="Arial" panose="020B0604020202020204" pitchFamily="34" charset="0"/>
                <a:cs typeface="Traditional Arabic" panose="02020603050405020304" pitchFamily="18" charset="-78"/>
              </a:rPr>
              <a:t>2</a:t>
            </a:r>
            <a:r>
              <a:rPr lang="en-US" altLang="en-US" sz="2400">
                <a:latin typeface="Arial" panose="020B0604020202020204" pitchFamily="34" charset="0"/>
                <a:cs typeface="Traditional Arabic" panose="02020603050405020304" pitchFamily="18" charset="-78"/>
              </a:rPr>
              <a:t> + AsO</a:t>
            </a:r>
            <a:r>
              <a:rPr lang="en-US" altLang="en-US" sz="2400" baseline="-30000">
                <a:latin typeface="Arial" panose="020B0604020202020204" pitchFamily="34" charset="0"/>
                <a:cs typeface="Traditional Arabic" panose="02020603050405020304" pitchFamily="18" charset="-78"/>
              </a:rPr>
              <a:t>3</a:t>
            </a:r>
            <a:r>
              <a:rPr lang="en-US" altLang="en-US" sz="2400" baseline="30000">
                <a:latin typeface="Arial" panose="020B0604020202020204" pitchFamily="34" charset="0"/>
                <a:cs typeface="Traditional Arabic" panose="02020603050405020304" pitchFamily="18" charset="-78"/>
              </a:rPr>
              <a:t>3-</a:t>
            </a:r>
            <a:r>
              <a:rPr lang="en-US" altLang="en-US" sz="2400">
                <a:latin typeface="Arial" panose="020B0604020202020204" pitchFamily="34" charset="0"/>
                <a:cs typeface="Traditional Arabic" panose="02020603050405020304" pitchFamily="18" charset="-78"/>
              </a:rPr>
              <a:t> + H</a:t>
            </a:r>
            <a:r>
              <a:rPr lang="en-US" altLang="en-US" sz="2400" baseline="-30000">
                <a:latin typeface="Arial" panose="020B0604020202020204" pitchFamily="34" charset="0"/>
                <a:cs typeface="Traditional Arabic" panose="02020603050405020304" pitchFamily="18" charset="-78"/>
              </a:rPr>
              <a:t>2</a:t>
            </a:r>
            <a:r>
              <a:rPr lang="en-US" altLang="en-US" sz="2400">
                <a:latin typeface="Arial" panose="020B0604020202020204" pitchFamily="34" charset="0"/>
                <a:cs typeface="Traditional Arabic" panose="02020603050405020304" pitchFamily="18" charset="-78"/>
              </a:rPr>
              <a:t>O </a:t>
            </a:r>
            <a:r>
              <a:rPr lang="en-US" altLang="en-US" sz="2400">
                <a:latin typeface="Arial" panose="020B0604020202020204" pitchFamily="34" charset="0"/>
                <a:cs typeface="Times New Roman" panose="02020603050405020304" pitchFamily="18" charset="0"/>
                <a:sym typeface="Symbol" panose="05050102010706020507" pitchFamily="18" charset="2"/>
              </a:rPr>
              <a:t></a:t>
            </a:r>
            <a:r>
              <a:rPr lang="en-US" altLang="en-US" sz="2400">
                <a:latin typeface="Arial" panose="020B0604020202020204" pitchFamily="34" charset="0"/>
                <a:cs typeface="Traditional Arabic" panose="02020603050405020304" pitchFamily="18" charset="-78"/>
              </a:rPr>
              <a:t> 2I</a:t>
            </a:r>
            <a:r>
              <a:rPr lang="en-US" altLang="en-US" sz="2400" baseline="30000">
                <a:latin typeface="Arial" panose="020B0604020202020204" pitchFamily="34" charset="0"/>
                <a:cs typeface="Traditional Arabic" panose="02020603050405020304" pitchFamily="18" charset="-78"/>
              </a:rPr>
              <a:t>-</a:t>
            </a:r>
            <a:r>
              <a:rPr lang="en-US" altLang="en-US" sz="2400">
                <a:latin typeface="Arial" panose="020B0604020202020204" pitchFamily="34" charset="0"/>
                <a:cs typeface="Traditional Arabic" panose="02020603050405020304" pitchFamily="18" charset="-78"/>
              </a:rPr>
              <a:t> + AsO</a:t>
            </a:r>
            <a:r>
              <a:rPr lang="en-US" altLang="en-US" sz="2400" baseline="-30000">
                <a:latin typeface="Arial" panose="020B0604020202020204" pitchFamily="34" charset="0"/>
                <a:cs typeface="Traditional Arabic" panose="02020603050405020304" pitchFamily="18" charset="-78"/>
              </a:rPr>
              <a:t>4</a:t>
            </a:r>
            <a:r>
              <a:rPr lang="en-US" altLang="en-US" sz="2400" baseline="30000">
                <a:latin typeface="Arial" panose="020B0604020202020204" pitchFamily="34" charset="0"/>
                <a:cs typeface="Traditional Arabic" panose="02020603050405020304" pitchFamily="18" charset="-78"/>
              </a:rPr>
              <a:t>3-</a:t>
            </a:r>
            <a:r>
              <a:rPr lang="en-US" altLang="en-US" sz="2400">
                <a:latin typeface="Arial" panose="020B0604020202020204" pitchFamily="34" charset="0"/>
                <a:cs typeface="Traditional Arabic" panose="02020603050405020304" pitchFamily="18" charset="-78"/>
              </a:rPr>
              <a:t> + 2H</a:t>
            </a:r>
            <a:r>
              <a:rPr lang="en-US" altLang="en-US" sz="2400" baseline="30000">
                <a:latin typeface="Arial" panose="020B0604020202020204" pitchFamily="34" charset="0"/>
                <a:cs typeface="Traditional Arabic" panose="02020603050405020304" pitchFamily="18" charset="-78"/>
              </a:rPr>
              <a:t>+</a:t>
            </a:r>
            <a:endParaRPr lang="en-US" altLang="en-US" sz="2400">
              <a:latin typeface="Arial" panose="020B0604020202020204" pitchFamily="34" charset="0"/>
              <a:cs typeface="Traditional Arabic" panose="02020603050405020304" pitchFamily="18" charset="-78"/>
            </a:endParaRPr>
          </a:p>
          <a:p>
            <a:pPr algn="justLow">
              <a:spcBef>
                <a:spcPct val="0"/>
              </a:spcBef>
              <a:buFontTx/>
              <a:buNone/>
            </a:pPr>
            <a:endParaRPr lang="it-IT" altLang="en-US" sz="2400">
              <a:latin typeface="Arial" panose="020B0604020202020204" pitchFamily="34" charset="0"/>
              <a:cs typeface="Traditional Arabic" panose="02020603050405020304" pitchFamily="18" charset="-78"/>
            </a:endParaRPr>
          </a:p>
          <a:p>
            <a:pPr algn="justLow">
              <a:spcBef>
                <a:spcPct val="0"/>
              </a:spcBef>
              <a:buFontTx/>
              <a:buNone/>
            </a:pPr>
            <a:r>
              <a:rPr lang="it-IT" altLang="en-US" sz="2400">
                <a:latin typeface="Arial" panose="020B0604020202020204" pitchFamily="34" charset="0"/>
                <a:cs typeface="Traditional Arabic" panose="02020603050405020304" pitchFamily="18" charset="-78"/>
              </a:rPr>
              <a:t>E AsO</a:t>
            </a:r>
            <a:r>
              <a:rPr lang="it-IT" altLang="en-US" sz="2400" baseline="-30000">
                <a:latin typeface="Arial" panose="020B0604020202020204" pitchFamily="34" charset="0"/>
                <a:cs typeface="Traditional Arabic" panose="02020603050405020304" pitchFamily="18" charset="-78"/>
              </a:rPr>
              <a:t>4</a:t>
            </a:r>
            <a:r>
              <a:rPr lang="it-IT" altLang="en-US" sz="2400" baseline="30000">
                <a:latin typeface="Arial" panose="020B0604020202020204" pitchFamily="34" charset="0"/>
                <a:cs typeface="Traditional Arabic" panose="02020603050405020304" pitchFamily="18" charset="-78"/>
              </a:rPr>
              <a:t>3-</a:t>
            </a:r>
            <a:r>
              <a:rPr lang="it-IT" altLang="en-US" sz="2400">
                <a:latin typeface="Arial" panose="020B0604020202020204" pitchFamily="34" charset="0"/>
                <a:cs typeface="Traditional Arabic" panose="02020603050405020304" pitchFamily="18" charset="-78"/>
              </a:rPr>
              <a:t>/ AsO</a:t>
            </a:r>
            <a:r>
              <a:rPr lang="it-IT" altLang="en-US" sz="2400" baseline="-30000">
                <a:latin typeface="Arial" panose="020B0604020202020204" pitchFamily="34" charset="0"/>
                <a:cs typeface="Traditional Arabic" panose="02020603050405020304" pitchFamily="18" charset="-78"/>
              </a:rPr>
              <a:t>3</a:t>
            </a:r>
            <a:r>
              <a:rPr lang="it-IT" altLang="en-US" sz="2400" baseline="30000">
                <a:latin typeface="Arial" panose="020B0604020202020204" pitchFamily="34" charset="0"/>
                <a:cs typeface="Traditional Arabic" panose="02020603050405020304" pitchFamily="18" charset="-78"/>
              </a:rPr>
              <a:t>3-</a:t>
            </a:r>
            <a:r>
              <a:rPr lang="it-IT" altLang="en-US" sz="2400">
                <a:latin typeface="Arial" panose="020B0604020202020204" pitchFamily="34" charset="0"/>
                <a:cs typeface="Traditional Arabic" panose="02020603050405020304" pitchFamily="18" charset="-78"/>
              </a:rPr>
              <a:t> =E</a:t>
            </a:r>
            <a:r>
              <a:rPr lang="it-IT" altLang="en-US" sz="2400" baseline="-25000">
                <a:latin typeface="Arial" panose="020B0604020202020204" pitchFamily="34" charset="0"/>
                <a:cs typeface="Traditional Arabic" panose="02020603050405020304" pitchFamily="18" charset="-78"/>
              </a:rPr>
              <a:t>o</a:t>
            </a:r>
            <a:r>
              <a:rPr lang="it-IT" altLang="en-US" sz="2400">
                <a:latin typeface="Arial" panose="020B0604020202020204" pitchFamily="34" charset="0"/>
                <a:cs typeface="Traditional Arabic" panose="02020603050405020304" pitchFamily="18" charset="-78"/>
              </a:rPr>
              <a:t>+ </a:t>
            </a:r>
          </a:p>
        </p:txBody>
      </p:sp>
      <p:graphicFrame>
        <p:nvGraphicFramePr>
          <p:cNvPr id="19461" name="Object 1"/>
          <p:cNvGraphicFramePr>
            <a:graphicFrameLocks noChangeAspect="1"/>
          </p:cNvGraphicFramePr>
          <p:nvPr/>
        </p:nvGraphicFramePr>
        <p:xfrm>
          <a:off x="4699000" y="5408614"/>
          <a:ext cx="4445000" cy="992187"/>
        </p:xfrm>
        <a:graphic>
          <a:graphicData uri="http://schemas.openxmlformats.org/presentationml/2006/ole">
            <mc:AlternateContent xmlns:mc="http://schemas.openxmlformats.org/markup-compatibility/2006">
              <mc:Choice xmlns:v="urn:schemas-microsoft-com:vml" Requires="v">
                <p:oleObj name="Microsoft Equation 3.0" r:id="rId2" imgW="1587500" imgH="457200" progId="Equation.3">
                  <p:embed/>
                </p:oleObj>
              </mc:Choice>
              <mc:Fallback>
                <p:oleObj name="Microsoft Equation 3.0" r:id="rId2" imgW="1587500" imgH="457200" progId="Equation.3">
                  <p:embed/>
                  <p:pic>
                    <p:nvPicPr>
                      <p:cNvPr id="19461"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5408614"/>
                        <a:ext cx="44450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92947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890714" y="838200"/>
            <a:ext cx="71770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E</a:t>
            </a:r>
            <a:r>
              <a:rPr lang="en-US" altLang="en-US" sz="2400" baseline="-25000">
                <a:latin typeface="Arial" panose="020B0604020202020204" pitchFamily="34" charset="0"/>
              </a:rPr>
              <a:t>0</a:t>
            </a:r>
            <a:r>
              <a:rPr lang="en-US" altLang="en-US" sz="2400">
                <a:latin typeface="Arial" panose="020B0604020202020204" pitchFamily="34" charset="0"/>
              </a:rPr>
              <a:t> of Fe</a:t>
            </a:r>
            <a:r>
              <a:rPr lang="en-US" altLang="en-US" sz="2400" baseline="30000">
                <a:latin typeface="Arial" panose="020B0604020202020204" pitchFamily="34" charset="0"/>
              </a:rPr>
              <a:t>3+</a:t>
            </a:r>
            <a:r>
              <a:rPr lang="en-US" altLang="en-US" sz="2400">
                <a:latin typeface="Arial" panose="020B0604020202020204" pitchFamily="34" charset="0"/>
              </a:rPr>
              <a:t>/Fe</a:t>
            </a:r>
            <a:r>
              <a:rPr lang="en-US" altLang="en-US" sz="2400" baseline="30000">
                <a:latin typeface="Arial" panose="020B0604020202020204" pitchFamily="34" charset="0"/>
              </a:rPr>
              <a:t>2+</a:t>
            </a:r>
            <a:r>
              <a:rPr lang="en-US" altLang="en-US" sz="2400">
                <a:latin typeface="Arial" panose="020B0604020202020204" pitchFamily="34" charset="0"/>
              </a:rPr>
              <a:t>= 0.77V               E</a:t>
            </a:r>
            <a:r>
              <a:rPr lang="en-US" altLang="en-US" sz="2400" baseline="-25000">
                <a:latin typeface="Arial" panose="020B0604020202020204" pitchFamily="34" charset="0"/>
              </a:rPr>
              <a:t>0</a:t>
            </a:r>
            <a:r>
              <a:rPr lang="en-US" altLang="en-US" sz="2400">
                <a:latin typeface="Arial" panose="020B0604020202020204" pitchFamily="34" charset="0"/>
              </a:rPr>
              <a:t> of  I</a:t>
            </a:r>
            <a:r>
              <a:rPr lang="en-US" altLang="en-US" sz="2400" baseline="-25000">
                <a:latin typeface="Arial" panose="020B0604020202020204" pitchFamily="34" charset="0"/>
              </a:rPr>
              <a:t>2</a:t>
            </a:r>
            <a:r>
              <a:rPr lang="en-US" altLang="en-US" sz="2400">
                <a:latin typeface="Arial" panose="020B0604020202020204" pitchFamily="34" charset="0"/>
              </a:rPr>
              <a:t>/ 2I</a:t>
            </a:r>
            <a:r>
              <a:rPr lang="en-US" altLang="en-US" sz="2400" baseline="30000">
                <a:latin typeface="Arial" panose="020B0604020202020204" pitchFamily="34" charset="0"/>
              </a:rPr>
              <a:t>-</a:t>
            </a:r>
            <a:r>
              <a:rPr lang="en-US" altLang="en-US" sz="2400">
                <a:latin typeface="Arial" panose="020B0604020202020204" pitchFamily="34" charset="0"/>
              </a:rPr>
              <a:t> = 0.54V</a:t>
            </a:r>
          </a:p>
          <a:p>
            <a:pPr eaLnBrk="1" hangingPunct="1">
              <a:spcBef>
                <a:spcPct val="0"/>
              </a:spcBef>
              <a:buFontTx/>
              <a:buNone/>
            </a:pPr>
            <a:r>
              <a:rPr lang="en-US" altLang="en-US" sz="2400">
                <a:latin typeface="Arial" panose="020B0604020202020204" pitchFamily="34" charset="0"/>
              </a:rPr>
              <a:t>                             </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E Fe</a:t>
            </a:r>
            <a:r>
              <a:rPr lang="en-US" altLang="en-US" sz="2400" baseline="30000">
                <a:latin typeface="Arial" panose="020B0604020202020204" pitchFamily="34" charset="0"/>
              </a:rPr>
              <a:t>2+</a:t>
            </a:r>
            <a:r>
              <a:rPr lang="en-US" altLang="en-US" sz="2400">
                <a:latin typeface="Arial" panose="020B0604020202020204" pitchFamily="34" charset="0"/>
              </a:rPr>
              <a:t> / Fe</a:t>
            </a:r>
            <a:r>
              <a:rPr lang="en-US" altLang="en-US" sz="2400" baseline="30000">
                <a:latin typeface="Arial" panose="020B0604020202020204" pitchFamily="34" charset="0"/>
              </a:rPr>
              <a:t>3+</a:t>
            </a:r>
            <a:r>
              <a:rPr lang="en-US" altLang="en-US" sz="2400">
                <a:latin typeface="Arial" panose="020B0604020202020204" pitchFamily="34" charset="0"/>
              </a:rPr>
              <a:t> = 0.77 + </a:t>
            </a:r>
          </a:p>
          <a:p>
            <a:pPr eaLnBrk="1" hangingPunct="1">
              <a:spcBef>
                <a:spcPct val="0"/>
              </a:spcBef>
              <a:buFontTx/>
              <a:buNone/>
            </a:pPr>
            <a:endParaRPr lang="en-US" altLang="en-US" sz="2400">
              <a:latin typeface="Arial" panose="020B0604020202020204" pitchFamily="34" charset="0"/>
            </a:endParaRPr>
          </a:p>
        </p:txBody>
      </p:sp>
      <p:graphicFrame>
        <p:nvGraphicFramePr>
          <p:cNvPr id="20483" name="Object 4"/>
          <p:cNvGraphicFramePr>
            <a:graphicFrameLocks noChangeAspect="1"/>
          </p:cNvGraphicFramePr>
          <p:nvPr/>
        </p:nvGraphicFramePr>
        <p:xfrm>
          <a:off x="4894264" y="1644650"/>
          <a:ext cx="2860675" cy="1555750"/>
        </p:xfrm>
        <a:graphic>
          <a:graphicData uri="http://schemas.openxmlformats.org/presentationml/2006/ole">
            <mc:AlternateContent xmlns:mc="http://schemas.openxmlformats.org/markup-compatibility/2006">
              <mc:Choice xmlns:v="urn:schemas-microsoft-com:vml" Requires="v">
                <p:oleObj name="Equation" r:id="rId2" imgW="1054100" imgH="685800" progId="Equation.3">
                  <p:embed/>
                </p:oleObj>
              </mc:Choice>
              <mc:Fallback>
                <p:oleObj name="Equation" r:id="rId2" imgW="1054100" imgH="685800" progId="Equation.3">
                  <p:embed/>
                  <p:pic>
                    <p:nvPicPr>
                      <p:cNvPr id="2048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4" y="1644650"/>
                        <a:ext cx="28606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9141" name="Rectangle 5"/>
          <p:cNvSpPr>
            <a:spLocks noChangeArrowheads="1"/>
          </p:cNvSpPr>
          <p:nvPr/>
        </p:nvSpPr>
        <p:spPr bwMode="auto">
          <a:xfrm>
            <a:off x="1571626" y="2562226"/>
            <a:ext cx="91725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eaLnBrk="1" hangingPunct="1">
              <a:spcBef>
                <a:spcPct val="0"/>
              </a:spcBef>
              <a:buFontTx/>
              <a:buNone/>
            </a:pPr>
            <a:r>
              <a:rPr lang="en-US" altLang="en-US" sz="2400">
                <a:latin typeface="Arial" panose="020B0604020202020204" pitchFamily="34" charset="0"/>
                <a:ea typeface="Times New Roman" panose="02020603050405020304" pitchFamily="18" charset="0"/>
                <a:cs typeface="Traditional Arabic" panose="02020603050405020304" pitchFamily="18" charset="-78"/>
              </a:rPr>
              <a:t>When phosphate,or F</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 is added to the Fe</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3+</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/Fe</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2+</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 system it form [FeF</a:t>
            </a:r>
            <a:r>
              <a:rPr lang="en-US" altLang="en-US" sz="2400" baseline="-25000">
                <a:latin typeface="Arial" panose="020B0604020202020204" pitchFamily="34" charset="0"/>
                <a:ea typeface="Times New Roman" panose="02020603050405020304" pitchFamily="18" charset="0"/>
                <a:cs typeface="Traditional Arabic" panose="02020603050405020304" pitchFamily="18" charset="-78"/>
              </a:rPr>
              <a:t>6</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3-</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 or [Fe(PO</a:t>
            </a:r>
            <a:r>
              <a:rPr lang="en-US" altLang="en-US" sz="2400" baseline="-25000">
                <a:latin typeface="Arial" panose="020B0604020202020204" pitchFamily="34" charset="0"/>
                <a:ea typeface="Times New Roman" panose="02020603050405020304" pitchFamily="18" charset="0"/>
                <a:cs typeface="Traditional Arabic" panose="02020603050405020304" pitchFamily="18" charset="-78"/>
              </a:rPr>
              <a:t>4</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a:t>
            </a:r>
            <a:r>
              <a:rPr lang="en-US" altLang="en-US" sz="2400" baseline="-25000">
                <a:latin typeface="Arial" panose="020B0604020202020204" pitchFamily="34" charset="0"/>
                <a:ea typeface="Times New Roman" panose="02020603050405020304" pitchFamily="18" charset="0"/>
                <a:cs typeface="Traditional Arabic" panose="02020603050405020304" pitchFamily="18" charset="-78"/>
              </a:rPr>
              <a:t>6</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3-</a:t>
            </a:r>
          </a:p>
          <a:p>
            <a:pPr algn="justLow" eaLnBrk="1" hangingPunct="1">
              <a:spcBef>
                <a:spcPct val="0"/>
              </a:spcBef>
              <a:buFontTx/>
              <a:buNone/>
            </a:pPr>
            <a:r>
              <a:rPr lang="en-US" altLang="en-US" sz="2400">
                <a:latin typeface="Arial" panose="020B0604020202020204" pitchFamily="34" charset="0"/>
                <a:ea typeface="Times New Roman" panose="02020603050405020304" pitchFamily="18" charset="0"/>
                <a:cs typeface="Traditional Arabic" panose="02020603050405020304" pitchFamily="18" charset="-78"/>
              </a:rPr>
              <a:t>Thus:</a:t>
            </a:r>
          </a:p>
          <a:p>
            <a:pPr algn="justLow" eaLnBrk="1" hangingPunct="1">
              <a:spcBef>
                <a:spcPct val="0"/>
              </a:spcBef>
              <a:buFont typeface="Wingdings" panose="05000000000000000000" pitchFamily="2" charset="2"/>
              <a:buChar char="Ø"/>
            </a:pPr>
            <a:r>
              <a:rPr lang="en-US" altLang="en-US" sz="2400">
                <a:latin typeface="Arial" panose="020B0604020202020204" pitchFamily="34" charset="0"/>
                <a:ea typeface="Times New Roman" panose="02020603050405020304" pitchFamily="18" charset="0"/>
                <a:cs typeface="Traditional Arabic" panose="02020603050405020304" pitchFamily="18" charset="-78"/>
              </a:rPr>
              <a:t>  removing the Fe</a:t>
            </a:r>
            <a:r>
              <a:rPr lang="en-US" altLang="en-US" sz="2400" baseline="30000">
                <a:latin typeface="Arial" panose="020B0604020202020204" pitchFamily="34" charset="0"/>
                <a:ea typeface="Times New Roman" panose="02020603050405020304" pitchFamily="18" charset="0"/>
                <a:cs typeface="Traditional Arabic" panose="02020603050405020304" pitchFamily="18" charset="-78"/>
              </a:rPr>
              <a:t>3+</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 ions from the share of the reaction, </a:t>
            </a:r>
          </a:p>
          <a:p>
            <a:pPr algn="justLow" eaLnBrk="1" hangingPunct="1">
              <a:spcBef>
                <a:spcPct val="0"/>
              </a:spcBef>
              <a:buFont typeface="Wingdings" panose="05000000000000000000" pitchFamily="2" charset="2"/>
              <a:buChar char="Ø"/>
            </a:pPr>
            <a:r>
              <a:rPr lang="en-US" altLang="en-US" sz="2400">
                <a:latin typeface="Arial" panose="020B0604020202020204" pitchFamily="34" charset="0"/>
                <a:ea typeface="Times New Roman" panose="02020603050405020304" pitchFamily="18" charset="0"/>
                <a:cs typeface="Traditional Arabic" panose="02020603050405020304" pitchFamily="18" charset="-78"/>
              </a:rPr>
              <a:t>  minimizing its concentration,</a:t>
            </a:r>
          </a:p>
          <a:p>
            <a:pPr algn="justLow" eaLnBrk="1" hangingPunct="1">
              <a:spcBef>
                <a:spcPct val="0"/>
              </a:spcBef>
              <a:buFont typeface="Wingdings" panose="05000000000000000000" pitchFamily="2" charset="2"/>
              <a:buChar char="Ø"/>
            </a:pPr>
            <a:r>
              <a:rPr lang="en-US" altLang="en-US" sz="2400">
                <a:latin typeface="Arial" panose="020B0604020202020204" pitchFamily="34" charset="0"/>
                <a:ea typeface="Times New Roman" panose="02020603050405020304" pitchFamily="18" charset="0"/>
              </a:rPr>
              <a:t> lowering the oxidation  potential of Fe</a:t>
            </a:r>
            <a:r>
              <a:rPr lang="en-US" altLang="en-US" sz="2400" baseline="30000">
                <a:latin typeface="Arial" panose="020B0604020202020204" pitchFamily="34" charset="0"/>
                <a:ea typeface="Times New Roman" panose="02020603050405020304" pitchFamily="18" charset="0"/>
              </a:rPr>
              <a:t>3+</a:t>
            </a:r>
            <a:r>
              <a:rPr lang="en-US" altLang="en-US" sz="2400">
                <a:latin typeface="Arial" panose="020B0604020202020204" pitchFamily="34" charset="0"/>
                <a:ea typeface="Times New Roman" panose="02020603050405020304" pitchFamily="18" charset="0"/>
              </a:rPr>
              <a:t>/ Fe</a:t>
            </a:r>
            <a:r>
              <a:rPr lang="en-US" altLang="en-US" sz="2400" baseline="30000">
                <a:latin typeface="Arial" panose="020B0604020202020204" pitchFamily="34" charset="0"/>
                <a:ea typeface="Times New Roman" panose="02020603050405020304" pitchFamily="18" charset="0"/>
              </a:rPr>
              <a:t>2+</a:t>
            </a:r>
            <a:r>
              <a:rPr lang="en-US" altLang="en-US" sz="2400">
                <a:latin typeface="Arial" panose="020B0604020202020204" pitchFamily="34" charset="0"/>
                <a:ea typeface="Times New Roman" panose="02020603050405020304" pitchFamily="18" charset="0"/>
              </a:rPr>
              <a:t>                         below that of I</a:t>
            </a:r>
            <a:r>
              <a:rPr lang="en-US" altLang="en-US" sz="2400" baseline="-25000">
                <a:latin typeface="Arial" panose="020B0604020202020204" pitchFamily="34" charset="0"/>
                <a:ea typeface="Times New Roman" panose="02020603050405020304" pitchFamily="18" charset="0"/>
              </a:rPr>
              <a:t>2</a:t>
            </a:r>
            <a:r>
              <a:rPr lang="en-US" altLang="en-US" sz="2400">
                <a:latin typeface="Arial" panose="020B0604020202020204" pitchFamily="34" charset="0"/>
                <a:ea typeface="Times New Roman" panose="02020603050405020304" pitchFamily="18" charset="0"/>
              </a:rPr>
              <a:t>/2I</a:t>
            </a:r>
            <a:r>
              <a:rPr lang="en-US" altLang="en-US" sz="2400" baseline="30000">
                <a:latin typeface="Arial" panose="020B0604020202020204" pitchFamily="34" charset="0"/>
                <a:ea typeface="Times New Roman" panose="02020603050405020304" pitchFamily="18" charset="0"/>
              </a:rPr>
              <a:t>-</a:t>
            </a:r>
            <a:r>
              <a:rPr lang="en-US" altLang="en-US" sz="2400">
                <a:latin typeface="Arial" panose="020B0604020202020204" pitchFamily="34" charset="0"/>
                <a:ea typeface="Times New Roman" panose="02020603050405020304" pitchFamily="18" charset="0"/>
              </a:rPr>
              <a:t> system.</a:t>
            </a:r>
            <a:r>
              <a:rPr lang="en-US" altLang="en-US" sz="2400">
                <a:latin typeface="Arial" panose="020B0604020202020204" pitchFamily="34" charset="0"/>
                <a:ea typeface="Times New Roman" panose="02020603050405020304" pitchFamily="18" charset="0"/>
                <a:cs typeface="Traditional Arabic" panose="02020603050405020304" pitchFamily="18" charset="-78"/>
              </a:rPr>
              <a:t> </a:t>
            </a:r>
          </a:p>
          <a:p>
            <a:pPr algn="justLow" eaLnBrk="1" hangingPunct="1">
              <a:spcBef>
                <a:spcPct val="0"/>
              </a:spcBef>
              <a:buFontTx/>
              <a:buNone/>
            </a:pPr>
            <a:endParaRPr lang="en-US" altLang="en-US" sz="2400" baseline="30000">
              <a:latin typeface="Arial" panose="020B0604020202020204" pitchFamily="34" charset="0"/>
              <a:ea typeface="Times New Roman" panose="02020603050405020304" pitchFamily="18" charset="0"/>
              <a:cs typeface="Traditional Arabic" panose="02020603050405020304" pitchFamily="18" charset="-78"/>
            </a:endParaRPr>
          </a:p>
        </p:txBody>
      </p:sp>
      <p:sp>
        <p:nvSpPr>
          <p:cNvPr id="20485" name="Text Box 9"/>
          <p:cNvSpPr txBox="1">
            <a:spLocks noChangeArrowheads="1"/>
          </p:cNvSpPr>
          <p:nvPr/>
        </p:nvSpPr>
        <p:spPr bwMode="auto">
          <a:xfrm>
            <a:off x="1752600" y="85726"/>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en-US" sz="2800" b="1">
                <a:latin typeface="Arial" panose="020B0604020202020204" pitchFamily="34" charset="0"/>
              </a:rPr>
              <a:t>Example 2: Determination of ferrous by iodine</a:t>
            </a:r>
            <a:endParaRPr lang="en-US" altLang="en-US" sz="2800" b="1">
              <a:latin typeface="Arial" panose="020B0604020202020204" pitchFamily="34" charset="0"/>
            </a:endParaRPr>
          </a:p>
        </p:txBody>
      </p:sp>
      <p:sp>
        <p:nvSpPr>
          <p:cNvPr id="2" name="TextBox 1"/>
          <p:cNvSpPr txBox="1"/>
          <p:nvPr/>
        </p:nvSpPr>
        <p:spPr>
          <a:xfrm>
            <a:off x="1752600" y="5223750"/>
            <a:ext cx="8458200" cy="830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defRPr/>
            </a:pPr>
            <a:r>
              <a:rPr lang="en-US" sz="2400" b="1" dirty="0"/>
              <a:t>On other hand, to oxidize iodide by ferric use carbon tetrachloride  to decrease the concentration of iodine</a:t>
            </a:r>
          </a:p>
        </p:txBody>
      </p:sp>
    </p:spTree>
    <p:extLst>
      <p:ext uri="{BB962C8B-B14F-4D97-AF65-F5344CB8AC3E}">
        <p14:creationId xmlns:p14="http://schemas.microsoft.com/office/powerpoint/2010/main" val="2808700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9141">
                                            <p:txEl>
                                              <p:pRg st="0" end="0"/>
                                            </p:txEl>
                                          </p:spTgt>
                                        </p:tgtEl>
                                        <p:attrNameLst>
                                          <p:attrName>style.visibility</p:attrName>
                                        </p:attrNameLst>
                                      </p:cBhvr>
                                      <p:to>
                                        <p:strVal val="visible"/>
                                      </p:to>
                                    </p:set>
                                    <p:animEffect transition="in" filter="slide(fromBottom)">
                                      <p:cBhvr>
                                        <p:cTn id="7" dur="500"/>
                                        <p:tgtEl>
                                          <p:spTgt spid="2191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19141">
                                            <p:txEl>
                                              <p:pRg st="1" end="1"/>
                                            </p:txEl>
                                          </p:spTgt>
                                        </p:tgtEl>
                                        <p:attrNameLst>
                                          <p:attrName>style.visibility</p:attrName>
                                        </p:attrNameLst>
                                      </p:cBhvr>
                                      <p:to>
                                        <p:strVal val="visible"/>
                                      </p:to>
                                    </p:set>
                                    <p:animEffect transition="in" filter="slide(fromBottom)">
                                      <p:cBhvr>
                                        <p:cTn id="12" dur="500"/>
                                        <p:tgtEl>
                                          <p:spTgt spid="219141">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19141">
                                            <p:txEl>
                                              <p:pRg st="2" end="2"/>
                                            </p:txEl>
                                          </p:spTgt>
                                        </p:tgtEl>
                                        <p:attrNameLst>
                                          <p:attrName>style.visibility</p:attrName>
                                        </p:attrNameLst>
                                      </p:cBhvr>
                                      <p:to>
                                        <p:strVal val="visible"/>
                                      </p:to>
                                    </p:set>
                                    <p:animEffect transition="in" filter="slide(fromBottom)">
                                      <p:cBhvr>
                                        <p:cTn id="15" dur="500"/>
                                        <p:tgtEl>
                                          <p:spTgt spid="219141">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9141">
                                            <p:txEl>
                                              <p:pRg st="3" end="3"/>
                                            </p:txEl>
                                          </p:spTgt>
                                        </p:tgtEl>
                                        <p:attrNameLst>
                                          <p:attrName>style.visibility</p:attrName>
                                        </p:attrNameLst>
                                      </p:cBhvr>
                                      <p:to>
                                        <p:strVal val="visible"/>
                                      </p:to>
                                    </p:set>
                                    <p:animEffect transition="in" filter="slide(fromBottom)">
                                      <p:cBhvr>
                                        <p:cTn id="18" dur="500"/>
                                        <p:tgtEl>
                                          <p:spTgt spid="219141">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9141">
                                            <p:txEl>
                                              <p:pRg st="4" end="4"/>
                                            </p:txEl>
                                          </p:spTgt>
                                        </p:tgtEl>
                                        <p:attrNameLst>
                                          <p:attrName>style.visibility</p:attrName>
                                        </p:attrNameLst>
                                      </p:cBhvr>
                                      <p:to>
                                        <p:strVal val="visible"/>
                                      </p:to>
                                    </p:set>
                                    <p:animEffect transition="in" filter="slide(fromBottom)">
                                      <p:cBhvr>
                                        <p:cTn id="21" dur="500"/>
                                        <p:tgtEl>
                                          <p:spTgt spid="219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057400" y="2015413"/>
            <a:ext cx="8229600" cy="1791477"/>
          </a:xfrm>
        </p:spPr>
        <p:txBody>
          <a:bodyPr>
            <a:normAutofit fontScale="90000"/>
          </a:bodyPr>
          <a:lstStyle/>
          <a:p>
            <a:r>
              <a:rPr lang="en-US" sz="6600" dirty="0">
                <a:solidFill>
                  <a:srgbClr val="FF0000"/>
                </a:solidFill>
              </a:rPr>
              <a:t>Theory of </a:t>
            </a:r>
            <a:br>
              <a:rPr lang="en-US" sz="6600" dirty="0">
                <a:solidFill>
                  <a:srgbClr val="FF0000"/>
                </a:solidFill>
              </a:rPr>
            </a:br>
            <a:r>
              <a:rPr lang="en-US" sz="6600" dirty="0">
                <a:solidFill>
                  <a:srgbClr val="FF0000"/>
                </a:solidFill>
              </a:rPr>
              <a:t>Internal, External and self indicators </a:t>
            </a:r>
            <a:br>
              <a:rPr lang="en-US" sz="6600" dirty="0">
                <a:solidFill>
                  <a:srgbClr val="FF0000"/>
                </a:solidFill>
              </a:rPr>
            </a:br>
            <a:r>
              <a:rPr lang="en-US" sz="6600" dirty="0">
                <a:solidFill>
                  <a:srgbClr val="FF0000"/>
                </a:solidFill>
              </a:rPr>
              <a:t>for </a:t>
            </a:r>
            <a:br>
              <a:rPr lang="en-US" sz="6600" dirty="0">
                <a:solidFill>
                  <a:srgbClr val="FF0000"/>
                </a:solidFill>
              </a:rPr>
            </a:br>
            <a:r>
              <a:rPr lang="en-US" sz="6600" dirty="0">
                <a:solidFill>
                  <a:srgbClr val="FF0000"/>
                </a:solidFill>
              </a:rPr>
              <a:t>redox titration</a:t>
            </a:r>
            <a:endParaRPr lang="en-US" altLang="en-US" sz="6600" b="1" dirty="0">
              <a:solidFill>
                <a:srgbClr val="FF0000"/>
              </a:solidFill>
            </a:endParaRPr>
          </a:p>
        </p:txBody>
      </p:sp>
    </p:spTree>
    <p:extLst>
      <p:ext uri="{BB962C8B-B14F-4D97-AF65-F5344CB8AC3E}">
        <p14:creationId xmlns:p14="http://schemas.microsoft.com/office/powerpoint/2010/main" val="7271982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877C-E4A2-460F-8147-80C9BC9167CC}"/>
              </a:ext>
            </a:extLst>
          </p:cNvPr>
          <p:cNvSpPr>
            <a:spLocks noGrp="1"/>
          </p:cNvSpPr>
          <p:nvPr>
            <p:ph type="title"/>
          </p:nvPr>
        </p:nvSpPr>
        <p:spPr/>
        <p:txBody>
          <a:bodyPr>
            <a:normAutofit fontScale="90000"/>
          </a:bodyPr>
          <a:lstStyle/>
          <a:p>
            <a:r>
              <a:rPr lang="en-US" altLang="en-US" sz="4400" b="1" u="sng" dirty="0">
                <a:solidFill>
                  <a:srgbClr val="FF0000"/>
                </a:solidFill>
                <a:latin typeface="Arial" panose="020B0604020202020204" pitchFamily="34" charset="0"/>
                <a:cs typeface="Arial" panose="020B0604020202020204" pitchFamily="34" charset="0"/>
              </a:rPr>
              <a:t>Requirement  of a redox indicator</a:t>
            </a:r>
            <a:br>
              <a:rPr lang="en-US" altLang="en-US" sz="4400" dirty="0">
                <a:latin typeface="Arial" panose="020B0604020202020204" pitchFamily="34" charset="0"/>
                <a:cs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EFA6AA19-37A7-47DB-8409-F802F381636C}"/>
              </a:ext>
            </a:extLst>
          </p:cNvPr>
          <p:cNvSpPr>
            <a:spLocks noGrp="1"/>
          </p:cNvSpPr>
          <p:nvPr>
            <p:ph idx="1"/>
          </p:nvPr>
        </p:nvSpPr>
        <p:spPr/>
        <p:txBody>
          <a:bodyPr>
            <a:normAutofit fontScale="92500"/>
          </a:bodyPr>
          <a:lstStyle/>
          <a:p>
            <a:pPr algn="just" eaLnBrk="1" hangingPunct="1">
              <a:lnSpc>
                <a:spcPct val="110000"/>
              </a:lnSpc>
              <a:buFont typeface="Arial" panose="020B0604020202020204" pitchFamily="34" charset="0"/>
              <a:buAutoNum type="arabicPeriod"/>
            </a:pPr>
            <a:r>
              <a:rPr lang="en-US" altLang="en-US" sz="2400" dirty="0">
                <a:latin typeface="Arial" panose="020B0604020202020204" pitchFamily="34" charset="0"/>
                <a:cs typeface="Arial" panose="020B0604020202020204" pitchFamily="34" charset="0"/>
              </a:rPr>
              <a:t>The two colors of the indicator (</a:t>
            </a:r>
            <a:r>
              <a:rPr lang="en-US" altLang="en-US" sz="2400" dirty="0" err="1">
                <a:latin typeface="Arial" panose="020B0604020202020204" pitchFamily="34" charset="0"/>
                <a:cs typeface="Arial" panose="020B0604020202020204" pitchFamily="34" charset="0"/>
              </a:rPr>
              <a:t>redused</a:t>
            </a:r>
            <a:r>
              <a:rPr lang="en-US" altLang="en-US" sz="2400" dirty="0">
                <a:latin typeface="Arial" panose="020B0604020202020204" pitchFamily="34" charset="0"/>
                <a:cs typeface="Arial" panose="020B0604020202020204" pitchFamily="34" charset="0"/>
              </a:rPr>
              <a:t> form</a:t>
            </a:r>
            <a:r>
              <a:rPr lang="en-US" altLang="en-US"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and </a:t>
            </a:r>
            <a:r>
              <a:rPr lang="en-US" altLang="en-US" sz="2400" dirty="0" err="1">
                <a:latin typeface="Arial" panose="020B0604020202020204" pitchFamily="34" charset="0"/>
                <a:cs typeface="Arial" panose="020B0604020202020204" pitchFamily="34" charset="0"/>
              </a:rPr>
              <a:t>oxidised</a:t>
            </a:r>
            <a:r>
              <a:rPr lang="en-US" altLang="en-US" sz="2400" dirty="0">
                <a:latin typeface="Arial" panose="020B0604020202020204" pitchFamily="34" charset="0"/>
                <a:cs typeface="Arial" panose="020B0604020202020204" pitchFamily="34" charset="0"/>
              </a:rPr>
              <a:t> form) should be sufficiently different so that the color change would be sharp.</a:t>
            </a:r>
          </a:p>
          <a:p>
            <a:pPr algn="just" eaLnBrk="1" hangingPunct="1">
              <a:lnSpc>
                <a:spcPct val="110000"/>
              </a:lnSpc>
              <a:buFont typeface="Arial" panose="020B0604020202020204" pitchFamily="34" charset="0"/>
              <a:buAutoNum type="arabicPeriod"/>
            </a:pPr>
            <a:r>
              <a:rPr lang="en-US" altLang="en-US" sz="2400" dirty="0">
                <a:latin typeface="Arial" panose="020B0604020202020204" pitchFamily="34" charset="0"/>
                <a:cs typeface="Arial" panose="020B0604020202020204" pitchFamily="34" charset="0"/>
              </a:rPr>
              <a:t>The color change should be intense so that small amount of titrant gives the color change. </a:t>
            </a:r>
          </a:p>
          <a:p>
            <a:pPr algn="just" eaLnBrk="1" hangingPunct="1">
              <a:lnSpc>
                <a:spcPct val="110000"/>
              </a:lnSpc>
              <a:buFont typeface="Arial" panose="020B0604020202020204" pitchFamily="34" charset="0"/>
              <a:buAutoNum type="arabicPeriod"/>
            </a:pPr>
            <a:r>
              <a:rPr lang="en-US" altLang="en-US" sz="2400" dirty="0">
                <a:latin typeface="Arial" panose="020B0604020202020204" pitchFamily="34" charset="0"/>
                <a:cs typeface="Arial" panose="020B0604020202020204" pitchFamily="34" charset="0"/>
              </a:rPr>
              <a:t>The transition potential of the indicator should be in between the </a:t>
            </a:r>
            <a:r>
              <a:rPr lang="en-US" altLang="en-US" sz="2400" dirty="0" err="1">
                <a:latin typeface="Arial" panose="020B0604020202020204" pitchFamily="34" charset="0"/>
                <a:cs typeface="Arial" panose="020B0604020202020204" pitchFamily="34" charset="0"/>
              </a:rPr>
              <a:t>E</a:t>
            </a:r>
            <a:r>
              <a:rPr lang="en-US" altLang="en-US" sz="2400" baseline="-25000" dirty="0" err="1">
                <a:latin typeface="Arial" panose="020B0604020202020204" pitchFamily="34" charset="0"/>
                <a:cs typeface="Arial" panose="020B0604020202020204" pitchFamily="34" charset="0"/>
              </a:rPr>
              <a:t>o</a:t>
            </a:r>
            <a:r>
              <a:rPr lang="en-US" altLang="en-US" sz="2400" dirty="0">
                <a:latin typeface="Arial" panose="020B0604020202020204" pitchFamily="34" charset="0"/>
                <a:cs typeface="Arial" panose="020B0604020202020204" pitchFamily="34" charset="0"/>
              </a:rPr>
              <a:t> values of the 2 systems used in the titration.</a:t>
            </a:r>
          </a:p>
          <a:p>
            <a:pPr algn="just" eaLnBrk="1" hangingPunct="1">
              <a:lnSpc>
                <a:spcPct val="110000"/>
              </a:lnSpc>
              <a:buFont typeface="Arial" panose="020B0604020202020204" pitchFamily="34" charset="0"/>
              <a:buNone/>
            </a:pPr>
            <a:r>
              <a:rPr lang="de-DE" altLang="en-US" sz="2400" dirty="0">
                <a:latin typeface="Arial" panose="020B0604020202020204" pitchFamily="34" charset="0"/>
                <a:cs typeface="Arial" panose="020B0604020202020204" pitchFamily="34" charset="0"/>
              </a:rPr>
              <a:t>i.e. Lower than the titrant but higher than the sample.</a:t>
            </a:r>
            <a:endParaRPr lang="en-US" altLang="en-US" sz="2400" b="1"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04936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1825625" y="457200"/>
            <a:ext cx="8510588" cy="685800"/>
          </a:xfrm>
        </p:spPr>
        <p:txBody>
          <a:bodyPr>
            <a:normAutofit fontScale="90000"/>
          </a:bodyPr>
          <a:lstStyle/>
          <a:p>
            <a:pPr>
              <a:defRPr/>
            </a:pPr>
            <a:r>
              <a:rPr lang="en-US" b="1" dirty="0">
                <a:effectLst>
                  <a:outerShdw blurRad="38100" dist="38100" dir="2700000" algn="tl">
                    <a:srgbClr val="FFFFFF"/>
                  </a:outerShdw>
                </a:effectLst>
                <a:latin typeface="Arial" pitchFamily="34" charset="0"/>
                <a:cs typeface="Arial" pitchFamily="34" charset="0"/>
              </a:rPr>
              <a:t>Detection of the end point in </a:t>
            </a:r>
            <a:r>
              <a:rPr lang="en-US" b="1" dirty="0" err="1">
                <a:effectLst>
                  <a:outerShdw blurRad="38100" dist="38100" dir="2700000" algn="tl">
                    <a:srgbClr val="FFFFFF"/>
                  </a:outerShdw>
                </a:effectLst>
                <a:latin typeface="Arial" pitchFamily="34" charset="0"/>
                <a:cs typeface="Arial" pitchFamily="34" charset="0"/>
              </a:rPr>
              <a:t>Redox</a:t>
            </a:r>
            <a:r>
              <a:rPr lang="en-US" b="1" dirty="0">
                <a:effectLst>
                  <a:outerShdw blurRad="38100" dist="38100" dir="2700000" algn="tl">
                    <a:srgbClr val="FFFFFF"/>
                  </a:outerShdw>
                </a:effectLst>
                <a:latin typeface="Arial" pitchFamily="34" charset="0"/>
                <a:cs typeface="Arial" pitchFamily="34" charset="0"/>
              </a:rPr>
              <a:t> titrations</a:t>
            </a:r>
          </a:p>
        </p:txBody>
      </p:sp>
      <p:sp>
        <p:nvSpPr>
          <p:cNvPr id="196611" name="Rectangle 3"/>
          <p:cNvSpPr>
            <a:spLocks noGrp="1" noRot="1" noChangeArrowheads="1"/>
          </p:cNvSpPr>
          <p:nvPr>
            <p:ph idx="1"/>
          </p:nvPr>
        </p:nvSpPr>
        <p:spPr>
          <a:xfrm>
            <a:off x="1825625" y="1597026"/>
            <a:ext cx="8540750" cy="5108575"/>
          </a:xfrm>
        </p:spPr>
        <p:txBody>
          <a:bodyPr/>
          <a:lstStyle/>
          <a:p>
            <a:pPr algn="just">
              <a:lnSpc>
                <a:spcPct val="90000"/>
              </a:lnSpc>
            </a:pPr>
            <a:r>
              <a:rPr lang="en-US" altLang="en-US" dirty="0">
                <a:solidFill>
                  <a:srgbClr val="000000"/>
                </a:solidFill>
                <a:effectLst>
                  <a:outerShdw blurRad="38100" dist="38100" dir="2700000" algn="tl">
                    <a:srgbClr val="FFFFFF"/>
                  </a:outerShdw>
                </a:effectLst>
              </a:rPr>
              <a:t>We detect the end point during redox titration by using indicators.</a:t>
            </a:r>
          </a:p>
          <a:p>
            <a:pPr algn="just">
              <a:lnSpc>
                <a:spcPct val="90000"/>
              </a:lnSpc>
              <a:buFont typeface="Arial" panose="020B0604020202020204" pitchFamily="34" charset="0"/>
              <a:buNone/>
            </a:pPr>
            <a:endParaRPr lang="en-US" altLang="en-US" sz="3600" b="1" u="sng" dirty="0">
              <a:solidFill>
                <a:srgbClr val="000000"/>
              </a:solidFill>
              <a:effectLst>
                <a:outerShdw blurRad="38100" dist="38100" dir="2700000" algn="tl">
                  <a:srgbClr val="FFFFFF"/>
                </a:outerShdw>
              </a:effectLst>
            </a:endParaRPr>
          </a:p>
          <a:p>
            <a:pPr algn="just">
              <a:lnSpc>
                <a:spcPct val="90000"/>
              </a:lnSpc>
              <a:buFont typeface="Arial" panose="020B0604020202020204" pitchFamily="34" charset="0"/>
              <a:buNone/>
            </a:pPr>
            <a:r>
              <a:rPr lang="en-US" altLang="en-US" sz="3600" b="1" u="sng" dirty="0">
                <a:solidFill>
                  <a:srgbClr val="990099"/>
                </a:solidFill>
              </a:rPr>
              <a:t>Types of redox indicators</a:t>
            </a:r>
          </a:p>
          <a:p>
            <a:pPr algn="just">
              <a:lnSpc>
                <a:spcPct val="90000"/>
              </a:lnSpc>
              <a:buFont typeface="Arial" panose="020B0604020202020204" pitchFamily="34" charset="0"/>
              <a:buNone/>
            </a:pPr>
            <a:r>
              <a:rPr lang="en-US" altLang="en-US" dirty="0">
                <a:solidFill>
                  <a:srgbClr val="FF0000"/>
                </a:solidFill>
              </a:rPr>
              <a:t>  </a:t>
            </a:r>
            <a:r>
              <a:rPr lang="en-US" altLang="en-US" dirty="0">
                <a:solidFill>
                  <a:srgbClr val="FF0000"/>
                </a:solidFill>
                <a:latin typeface="Arial" panose="020B0604020202020204" pitchFamily="34" charset="0"/>
                <a:cs typeface="Arial" panose="020B0604020202020204" pitchFamily="34" charset="0"/>
              </a:rPr>
              <a:t>1-</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Self indicator (no indicator e.g. KMnO</a:t>
            </a:r>
            <a:r>
              <a:rPr lang="en-US" altLang="en-US" baseline="-25000"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4</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I</a:t>
            </a:r>
            <a:r>
              <a:rPr lang="en-US" altLang="en-US" baseline="-25000"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2</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a:t>
            </a:r>
          </a:p>
          <a:p>
            <a:pPr algn="just">
              <a:lnSpc>
                <a:spcPct val="90000"/>
              </a:lnSpc>
              <a:buFont typeface="Wingdings" panose="05000000000000000000" pitchFamily="2" charset="2"/>
              <a:buNone/>
            </a:pP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2-</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External indicator (Ferricyanide)</a:t>
            </a:r>
          </a:p>
          <a:p>
            <a:pPr algn="just">
              <a:lnSpc>
                <a:spcPct val="90000"/>
              </a:lnSpc>
              <a:buFont typeface="Wingdings" panose="05000000000000000000" pitchFamily="2" charset="2"/>
              <a:buNone/>
            </a:pP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3-</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Internal indicator (Ferroin, Diphenylamine)</a:t>
            </a:r>
          </a:p>
          <a:p>
            <a:pPr algn="just">
              <a:lnSpc>
                <a:spcPct val="90000"/>
              </a:lnSpc>
              <a:buFont typeface="Wingdings" panose="05000000000000000000" pitchFamily="2" charset="2"/>
              <a:buNone/>
            </a:pPr>
            <a:r>
              <a:rPr lang="en-US" altLang="en-US"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  </a:t>
            </a:r>
            <a:endParaRPr lang="en-US" altLang="en-US" dirty="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1677598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578497"/>
            <a:ext cx="8839200" cy="5836295"/>
          </a:xfrm>
        </p:spPr>
        <p:txBody>
          <a:bodyPr>
            <a:normAutofit fontScale="92500" lnSpcReduction="20000"/>
          </a:bodyPr>
          <a:lstStyle/>
          <a:p>
            <a:pPr algn="just" eaLnBrk="1" hangingPunct="1">
              <a:lnSpc>
                <a:spcPct val="80000"/>
              </a:lnSpc>
              <a:buFont typeface="Arial" panose="020B0604020202020204" pitchFamily="34" charset="0"/>
              <a:buNone/>
            </a:pPr>
            <a:endParaRPr lang="de-DE" altLang="en-US" b="1" u="sng" dirty="0">
              <a:solidFill>
                <a:srgbClr val="FF0000"/>
              </a:solidFill>
              <a:latin typeface="Arial" panose="020B0604020202020204" pitchFamily="34" charset="0"/>
              <a:cs typeface="Arial" panose="020B0604020202020204" pitchFamily="34" charset="0"/>
            </a:endParaRPr>
          </a:p>
          <a:p>
            <a:pPr algn="just" eaLnBrk="1" hangingPunct="1">
              <a:lnSpc>
                <a:spcPct val="80000"/>
              </a:lnSpc>
              <a:buFont typeface="Arial" panose="020B0604020202020204" pitchFamily="34" charset="0"/>
              <a:buNone/>
            </a:pPr>
            <a:endParaRPr lang="de-DE" altLang="en-US" b="1" u="sng" dirty="0">
              <a:solidFill>
                <a:srgbClr val="FF0000"/>
              </a:solidFill>
              <a:latin typeface="Arial" panose="020B0604020202020204" pitchFamily="34" charset="0"/>
              <a:cs typeface="Arial" panose="020B0604020202020204" pitchFamily="34" charset="0"/>
            </a:endParaRPr>
          </a:p>
          <a:p>
            <a:pPr algn="just" eaLnBrk="1" hangingPunct="1">
              <a:lnSpc>
                <a:spcPct val="80000"/>
              </a:lnSpc>
              <a:buFont typeface="Arial" panose="020B0604020202020204" pitchFamily="34" charset="0"/>
              <a:buNone/>
            </a:pPr>
            <a:r>
              <a:rPr lang="de-DE" altLang="en-US" b="1" u="sng" dirty="0">
                <a:solidFill>
                  <a:srgbClr val="FF0000"/>
                </a:solidFill>
                <a:latin typeface="Arial" panose="020B0604020202020204" pitchFamily="34" charset="0"/>
                <a:cs typeface="Arial" panose="020B0604020202020204" pitchFamily="34" charset="0"/>
              </a:rPr>
              <a:t>1- Self indicator (No indicator method)</a:t>
            </a:r>
            <a:r>
              <a:rPr lang="de-DE" altLang="en-US" sz="2200" b="1" dirty="0">
                <a:solidFill>
                  <a:srgbClr val="FF0000"/>
                </a:solidFill>
                <a:latin typeface="Arial" panose="020B0604020202020204" pitchFamily="34" charset="0"/>
                <a:cs typeface="Arial" panose="020B0604020202020204" pitchFamily="34" charset="0"/>
              </a:rPr>
              <a:t>:</a:t>
            </a:r>
          </a:p>
          <a:p>
            <a:pPr algn="just" eaLnBrk="1" hangingPunct="1">
              <a:lnSpc>
                <a:spcPct val="80000"/>
              </a:lnSpc>
              <a:buFont typeface="Arial" panose="020B0604020202020204" pitchFamily="34" charset="0"/>
              <a:buNone/>
            </a:pPr>
            <a:endParaRPr lang="de-DE" altLang="en-US" sz="2200" dirty="0">
              <a:latin typeface="Arial" panose="020B0604020202020204" pitchFamily="34" charset="0"/>
              <a:cs typeface="Arial" panose="020B0604020202020204" pitchFamily="34" charset="0"/>
            </a:endParaRPr>
          </a:p>
          <a:p>
            <a:pPr algn="just" eaLnBrk="1" hangingPunct="1">
              <a:buFont typeface="Arial" panose="020B0604020202020204" pitchFamily="34" charset="0"/>
              <a:buNone/>
            </a:pPr>
            <a:r>
              <a:rPr lang="de-DE" altLang="en-US" sz="2200" dirty="0">
                <a:latin typeface="Arial" panose="020B0604020202020204" pitchFamily="34" charset="0"/>
                <a:cs typeface="Arial" panose="020B0604020202020204" pitchFamily="34" charset="0"/>
              </a:rPr>
              <a:t>If the color of the </a:t>
            </a:r>
            <a:r>
              <a:rPr lang="de-DE" altLang="en-US" sz="2200" dirty="0">
                <a:solidFill>
                  <a:srgbClr val="FF0000"/>
                </a:solidFill>
                <a:latin typeface="Arial" panose="020B0604020202020204" pitchFamily="34" charset="0"/>
                <a:cs typeface="Arial" panose="020B0604020202020204" pitchFamily="34" charset="0"/>
              </a:rPr>
              <a:t>titrating agent undergoes a sharp enough change in color at the equivalence point. </a:t>
            </a:r>
            <a:r>
              <a:rPr lang="de-DE" altLang="en-US" sz="2200" dirty="0">
                <a:latin typeface="Arial" panose="020B0604020202020204" pitchFamily="34" charset="0"/>
                <a:cs typeface="Arial" panose="020B0604020202020204" pitchFamily="34" charset="0"/>
              </a:rPr>
              <a:t>E.g. </a:t>
            </a:r>
            <a:r>
              <a:rPr lang="de-DE" altLang="en-US" sz="2200" dirty="0">
                <a:solidFill>
                  <a:srgbClr val="FF0000"/>
                </a:solidFill>
                <a:latin typeface="Arial" panose="020B0604020202020204" pitchFamily="34" charset="0"/>
                <a:cs typeface="Arial" panose="020B0604020202020204" pitchFamily="34" charset="0"/>
              </a:rPr>
              <a:t>KMnO</a:t>
            </a:r>
            <a:r>
              <a:rPr lang="de-DE" altLang="en-US" sz="2200" baseline="-25000" dirty="0">
                <a:solidFill>
                  <a:srgbClr val="FF0000"/>
                </a:solidFill>
                <a:latin typeface="Arial" panose="020B0604020202020204" pitchFamily="34" charset="0"/>
                <a:cs typeface="Arial" panose="020B0604020202020204" pitchFamily="34" charset="0"/>
              </a:rPr>
              <a:t>4</a:t>
            </a:r>
            <a:r>
              <a:rPr lang="de-DE" altLang="en-US" sz="2200" dirty="0">
                <a:solidFill>
                  <a:srgbClr val="FF0000"/>
                </a:solidFill>
                <a:latin typeface="Arial" panose="020B0604020202020204" pitchFamily="34" charset="0"/>
                <a:cs typeface="Arial" panose="020B0604020202020204" pitchFamily="34" charset="0"/>
              </a:rPr>
              <a:t>, I</a:t>
            </a:r>
            <a:r>
              <a:rPr lang="de-DE" altLang="en-US" sz="2200" baseline="-25000" dirty="0">
                <a:solidFill>
                  <a:srgbClr val="FF0000"/>
                </a:solidFill>
                <a:latin typeface="Arial" panose="020B0604020202020204" pitchFamily="34" charset="0"/>
                <a:cs typeface="Arial" panose="020B0604020202020204" pitchFamily="34" charset="0"/>
              </a:rPr>
              <a:t>2 </a:t>
            </a:r>
            <a:r>
              <a:rPr lang="de-DE" altLang="en-US" sz="2200" dirty="0">
                <a:solidFill>
                  <a:srgbClr val="FF0000"/>
                </a:solidFill>
                <a:latin typeface="Arial" panose="020B0604020202020204" pitchFamily="34" charset="0"/>
                <a:cs typeface="Arial" panose="020B0604020202020204" pitchFamily="34" charset="0"/>
              </a:rPr>
              <a:t> </a:t>
            </a:r>
          </a:p>
          <a:p>
            <a:pPr algn="just" eaLnBrk="1" hangingPunct="1">
              <a:buFont typeface="Arial" panose="020B0604020202020204" pitchFamily="34" charset="0"/>
              <a:buNone/>
            </a:pPr>
            <a:endParaRPr lang="de-DE" altLang="en-US" sz="2200" baseline="-25000" dirty="0">
              <a:latin typeface="Arial" panose="020B0604020202020204" pitchFamily="34" charset="0"/>
              <a:cs typeface="Arial" panose="020B0604020202020204" pitchFamily="34" charset="0"/>
            </a:endParaRPr>
          </a:p>
          <a:p>
            <a:pPr algn="just" eaLnBrk="1" hangingPunct="1">
              <a:buFont typeface="Arial" panose="020B0604020202020204" pitchFamily="34" charset="0"/>
              <a:buNone/>
            </a:pPr>
            <a:r>
              <a:rPr lang="de-DE" altLang="en-US" sz="2200" baseline="-25000" dirty="0">
                <a:latin typeface="Arial" panose="020B0604020202020204" pitchFamily="34" charset="0"/>
                <a:cs typeface="Arial" panose="020B0604020202020204" pitchFamily="34" charset="0"/>
              </a:rPr>
              <a:t> </a:t>
            </a:r>
            <a:r>
              <a:rPr lang="de-DE" altLang="en-US" sz="2200" dirty="0">
                <a:latin typeface="Arial" panose="020B0604020202020204" pitchFamily="34" charset="0"/>
                <a:cs typeface="Arial" panose="020B0604020202020204" pitchFamily="34" charset="0"/>
              </a:rPr>
              <a:t> </a:t>
            </a:r>
            <a:r>
              <a:rPr lang="de-DE" altLang="en-US" sz="2200" b="1" dirty="0">
                <a:latin typeface="Arial" panose="020B0604020202020204" pitchFamily="34" charset="0"/>
                <a:cs typeface="Arial" panose="020B0604020202020204" pitchFamily="34" charset="0"/>
              </a:rPr>
              <a:t>Example 1:  KMnO</a:t>
            </a:r>
            <a:r>
              <a:rPr lang="de-DE" altLang="en-US" sz="2200" b="1" baseline="-25000" dirty="0">
                <a:latin typeface="Arial" panose="020B0604020202020204" pitchFamily="34" charset="0"/>
                <a:cs typeface="Arial" panose="020B0604020202020204" pitchFamily="34" charset="0"/>
              </a:rPr>
              <a:t>4</a:t>
            </a:r>
            <a:r>
              <a:rPr lang="de-DE" altLang="en-US" sz="2200" dirty="0">
                <a:latin typeface="Arial" panose="020B0604020202020204" pitchFamily="34" charset="0"/>
                <a:cs typeface="Arial" panose="020B0604020202020204" pitchFamily="34" charset="0"/>
              </a:rPr>
              <a:t>, During titration the </a:t>
            </a:r>
            <a:r>
              <a:rPr lang="de-DE" altLang="en-US" sz="2200" dirty="0">
                <a:solidFill>
                  <a:srgbClr val="FF0000"/>
                </a:solidFill>
                <a:latin typeface="Arial" panose="020B0604020202020204" pitchFamily="34" charset="0"/>
                <a:cs typeface="Arial" panose="020B0604020202020204" pitchFamily="34" charset="0"/>
              </a:rPr>
              <a:t>purple color </a:t>
            </a:r>
            <a:r>
              <a:rPr lang="de-DE" altLang="en-US" sz="2200" dirty="0">
                <a:latin typeface="Arial" panose="020B0604020202020204" pitchFamily="34" charset="0"/>
                <a:cs typeface="Arial" panose="020B0604020202020204" pitchFamily="34" charset="0"/>
              </a:rPr>
              <a:t>of permenganate disappears due to formation of </a:t>
            </a:r>
            <a:r>
              <a:rPr lang="de-DE" altLang="en-US" sz="2200" dirty="0">
                <a:solidFill>
                  <a:srgbClr val="FF0000"/>
                </a:solidFill>
                <a:latin typeface="Arial" panose="020B0604020202020204" pitchFamily="34" charset="0"/>
                <a:cs typeface="Arial" panose="020B0604020202020204" pitchFamily="34" charset="0"/>
              </a:rPr>
              <a:t>colorless </a:t>
            </a:r>
            <a:r>
              <a:rPr lang="de-DE" altLang="en-US" sz="2200" dirty="0">
                <a:latin typeface="Arial" panose="020B0604020202020204" pitchFamily="34" charset="0"/>
                <a:cs typeface="Arial" panose="020B0604020202020204" pitchFamily="34" charset="0"/>
              </a:rPr>
              <a:t>Mn</a:t>
            </a:r>
            <a:r>
              <a:rPr lang="de-DE" altLang="en-US" sz="2200" baseline="30000" dirty="0">
                <a:latin typeface="Arial" panose="020B0604020202020204" pitchFamily="34" charset="0"/>
                <a:cs typeface="Arial" panose="020B0604020202020204" pitchFamily="34" charset="0"/>
              </a:rPr>
              <a:t>2+</a:t>
            </a:r>
          </a:p>
          <a:p>
            <a:pPr algn="just" eaLnBrk="1" hangingPunct="1">
              <a:buFont typeface="Arial" panose="020B0604020202020204" pitchFamily="34" charset="0"/>
              <a:buNone/>
            </a:pPr>
            <a:r>
              <a:rPr lang="de-DE" altLang="en-US" sz="2200" dirty="0">
                <a:latin typeface="Arial" panose="020B0604020202020204" pitchFamily="34" charset="0"/>
                <a:cs typeface="Arial" panose="020B0604020202020204" pitchFamily="34" charset="0"/>
              </a:rPr>
              <a:t>End point: permenant apperance of pale pink color.</a:t>
            </a:r>
          </a:p>
          <a:p>
            <a:pPr algn="just" eaLnBrk="1" hangingPunct="1">
              <a:buFont typeface="Arial" panose="020B0604020202020204" pitchFamily="34" charset="0"/>
              <a:buNone/>
            </a:pPr>
            <a:endParaRPr lang="de-DE" altLang="en-US" sz="2200" baseline="-25000" dirty="0">
              <a:latin typeface="Arial" panose="020B0604020202020204" pitchFamily="34" charset="0"/>
              <a:cs typeface="Arial" panose="020B0604020202020204" pitchFamily="34" charset="0"/>
            </a:endParaRPr>
          </a:p>
          <a:p>
            <a:pPr algn="just" eaLnBrk="1" hangingPunct="1">
              <a:buFont typeface="Arial" panose="020B0604020202020204" pitchFamily="34" charset="0"/>
              <a:buNone/>
            </a:pPr>
            <a:r>
              <a:rPr lang="de-DE" altLang="en-US" sz="2200" b="1" dirty="0">
                <a:latin typeface="Arial" panose="020B0604020202020204" pitchFamily="34" charset="0"/>
                <a:cs typeface="Arial" panose="020B0604020202020204" pitchFamily="34" charset="0"/>
              </a:rPr>
              <a:t>Example 2: Iodine: </a:t>
            </a:r>
            <a:r>
              <a:rPr lang="de-DE" altLang="en-US" sz="2200" dirty="0">
                <a:latin typeface="Arial" panose="020B0604020202020204" pitchFamily="34" charset="0"/>
                <a:cs typeface="Arial" panose="020B0604020202020204" pitchFamily="34" charset="0"/>
              </a:rPr>
              <a:t>Similarly, disapperance of the color of iodine due to its reduction to iodide, at the end pt. There should be the brown color of exx iodine.</a:t>
            </a:r>
          </a:p>
          <a:p>
            <a:pPr algn="just" eaLnBrk="1" hangingPunct="1">
              <a:buFont typeface="Arial" panose="020B0604020202020204" pitchFamily="34" charset="0"/>
              <a:buNone/>
            </a:pPr>
            <a:r>
              <a:rPr lang="de-DE" altLang="en-US" sz="2200" dirty="0">
                <a:latin typeface="Arial" panose="020B0604020202020204" pitchFamily="34" charset="0"/>
                <a:cs typeface="Arial" panose="020B0604020202020204" pitchFamily="34" charset="0"/>
              </a:rPr>
              <a:t>But the color of I</a:t>
            </a:r>
            <a:r>
              <a:rPr lang="de-DE" altLang="en-US" sz="2200" baseline="-25000" dirty="0">
                <a:latin typeface="Arial" panose="020B0604020202020204" pitchFamily="34" charset="0"/>
                <a:cs typeface="Arial" panose="020B0604020202020204" pitchFamily="34" charset="0"/>
              </a:rPr>
              <a:t>2</a:t>
            </a:r>
            <a:r>
              <a:rPr lang="de-DE" altLang="en-US" sz="2200" dirty="0">
                <a:latin typeface="Arial" panose="020B0604020202020204" pitchFamily="34" charset="0"/>
                <a:cs typeface="Arial" panose="020B0604020202020204" pitchFamily="34" charset="0"/>
              </a:rPr>
              <a:t> is not deep, so, we add starch which forms an </a:t>
            </a:r>
            <a:r>
              <a:rPr lang="de-DE" altLang="en-US" sz="2200" dirty="0">
                <a:solidFill>
                  <a:srgbClr val="FF0000"/>
                </a:solidFill>
                <a:latin typeface="Arial" panose="020B0604020202020204" pitchFamily="34" charset="0"/>
                <a:cs typeface="Arial" panose="020B0604020202020204" pitchFamily="34" charset="0"/>
              </a:rPr>
              <a:t>intense blue color</a:t>
            </a:r>
            <a:r>
              <a:rPr lang="de-DE" altLang="en-US" sz="2200" dirty="0">
                <a:latin typeface="Arial" panose="020B0604020202020204" pitchFamily="34" charset="0"/>
                <a:cs typeface="Arial" panose="020B0604020202020204" pitchFamily="34" charset="0"/>
              </a:rPr>
              <a:t> (adsorption complx) with exx free I</a:t>
            </a:r>
            <a:r>
              <a:rPr lang="de-DE" altLang="en-US" sz="2200" baseline="-25000" dirty="0">
                <a:latin typeface="Arial" panose="020B0604020202020204" pitchFamily="34" charset="0"/>
                <a:cs typeface="Arial" panose="020B0604020202020204" pitchFamily="34" charset="0"/>
              </a:rPr>
              <a:t>2</a:t>
            </a:r>
            <a:r>
              <a:rPr lang="de-DE" altLang="en-US" sz="2200" dirty="0">
                <a:latin typeface="Arial" panose="020B0604020202020204" pitchFamily="34" charset="0"/>
                <a:cs typeface="Arial" panose="020B0604020202020204" pitchFamily="34" charset="0"/>
              </a:rPr>
              <a:t>.</a:t>
            </a:r>
          </a:p>
          <a:p>
            <a:pPr algn="just" eaLnBrk="1" hangingPunct="1">
              <a:buFont typeface="Arial" panose="020B0604020202020204" pitchFamily="34" charset="0"/>
              <a:buNone/>
            </a:pPr>
            <a:r>
              <a:rPr lang="de-DE" altLang="en-US" sz="2200" dirty="0">
                <a:latin typeface="Arial" panose="020B0604020202020204" pitchFamily="34" charset="0"/>
                <a:cs typeface="Arial" panose="020B0604020202020204" pitchFamily="34" charset="0"/>
              </a:rPr>
              <a:t>If starch could not be used, CHCl</a:t>
            </a:r>
            <a:r>
              <a:rPr lang="de-DE" altLang="en-US" sz="2200" baseline="-25000" dirty="0">
                <a:latin typeface="Arial" panose="020B0604020202020204" pitchFamily="34" charset="0"/>
                <a:cs typeface="Arial" panose="020B0604020202020204" pitchFamily="34" charset="0"/>
              </a:rPr>
              <a:t>3</a:t>
            </a:r>
            <a:r>
              <a:rPr lang="de-DE" altLang="en-US" sz="2200" dirty="0">
                <a:latin typeface="Arial" panose="020B0604020202020204" pitchFamily="34" charset="0"/>
                <a:cs typeface="Arial" panose="020B0604020202020204" pitchFamily="34" charset="0"/>
              </a:rPr>
              <a:t> can be used as I</a:t>
            </a:r>
            <a:r>
              <a:rPr lang="de-DE" altLang="en-US" sz="2200" baseline="-25000" dirty="0">
                <a:latin typeface="Arial" panose="020B0604020202020204" pitchFamily="34" charset="0"/>
                <a:cs typeface="Arial" panose="020B0604020202020204" pitchFamily="34" charset="0"/>
              </a:rPr>
              <a:t>2</a:t>
            </a:r>
            <a:r>
              <a:rPr lang="de-DE" altLang="en-US" sz="2200" dirty="0">
                <a:latin typeface="Arial" panose="020B0604020202020204" pitchFamily="34" charset="0"/>
                <a:cs typeface="Arial" panose="020B0604020202020204" pitchFamily="34" charset="0"/>
              </a:rPr>
              <a:t> has violet color in CHCl</a:t>
            </a:r>
            <a:r>
              <a:rPr lang="de-DE" altLang="en-US" sz="2200" baseline="-25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51945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p:cTn id="1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p:cTn id="1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9" end="9"/>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p:cTn id="2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0" end="10"/>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p:cTn id="2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676401" y="76309"/>
            <a:ext cx="805380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endParaRPr lang="en-US" altLang="en-US" sz="2800" b="1" u="sng" dirty="0">
              <a:latin typeface="Arial" charset="0"/>
              <a:cs typeface="Arial" charset="0"/>
            </a:endParaRPr>
          </a:p>
          <a:p>
            <a:pPr eaLnBrk="1" hangingPunct="1">
              <a:spcBef>
                <a:spcPct val="0"/>
              </a:spcBef>
              <a:buFontTx/>
              <a:buNone/>
              <a:defRPr/>
            </a:pPr>
            <a:r>
              <a:rPr lang="en-US" altLang="en-US" sz="2800" b="1" u="sng" dirty="0">
                <a:latin typeface="Arial" charset="0"/>
                <a:cs typeface="Arial" charset="0"/>
              </a:rPr>
              <a:t> Detection of the end point in iodine titrations:</a:t>
            </a:r>
          </a:p>
          <a:p>
            <a:pPr eaLnBrk="1" hangingPunct="1">
              <a:spcBef>
                <a:spcPct val="0"/>
              </a:spcBef>
              <a:buFontTx/>
              <a:buNone/>
              <a:defRPr/>
            </a:pPr>
            <a:r>
              <a:rPr lang="en-US" altLang="en-US" sz="2800" b="1" dirty="0">
                <a:latin typeface="Arial" charset="0"/>
                <a:cs typeface="Arial" charset="0"/>
              </a:rPr>
              <a:t>Iodine is a self indicator:</a:t>
            </a:r>
          </a:p>
          <a:p>
            <a:pPr marL="457200" indent="-457200" eaLnBrk="1" hangingPunct="1">
              <a:spcBef>
                <a:spcPct val="0"/>
              </a:spcBef>
              <a:buFont typeface="Wingdings" panose="05000000000000000000" pitchFamily="2" charset="2"/>
              <a:buChar char="Ø"/>
              <a:defRPr/>
            </a:pPr>
            <a:r>
              <a:rPr lang="en-US" altLang="en-US" sz="2800" b="1" dirty="0">
                <a:latin typeface="Arial" charset="0"/>
                <a:cs typeface="Arial" charset="0"/>
              </a:rPr>
              <a:t>The use of starch: </a:t>
            </a:r>
          </a:p>
        </p:txBody>
      </p:sp>
      <p:sp>
        <p:nvSpPr>
          <p:cNvPr id="10243" name="Rectangle 4"/>
          <p:cNvSpPr>
            <a:spLocks noChangeArrowheads="1"/>
          </p:cNvSpPr>
          <p:nvPr/>
        </p:nvSpPr>
        <p:spPr bwMode="auto">
          <a:xfrm>
            <a:off x="1524000" y="1676401"/>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en-GB" altLang="en-US" sz="2800" dirty="0">
                <a:latin typeface="Arial" panose="020B0604020202020204" pitchFamily="34" charset="0"/>
              </a:rPr>
              <a:t>Starch is giving a deep blue adsorption complex with traces I</a:t>
            </a:r>
            <a:r>
              <a:rPr lang="en-GB" altLang="en-US" sz="2800" baseline="-25000" dirty="0">
                <a:latin typeface="Arial" panose="020B0604020202020204" pitchFamily="34" charset="0"/>
              </a:rPr>
              <a:t>2.</a:t>
            </a:r>
            <a:r>
              <a:rPr lang="en-GB" altLang="en-US" sz="2800" dirty="0">
                <a:latin typeface="Arial" panose="020B0604020202020204" pitchFamily="34" charset="0"/>
              </a:rPr>
              <a:t> In indirect iodometric titration, an irreversible blue adsorption complex is formed which is not changed so </a:t>
            </a:r>
            <a:r>
              <a:rPr lang="en-US" altLang="en-US" sz="2800" b="1" dirty="0">
                <a:latin typeface="Arial" panose="020B0604020202020204" pitchFamily="34" charset="0"/>
              </a:rPr>
              <a:t>Starch </a:t>
            </a:r>
            <a:r>
              <a:rPr lang="en-US" altLang="en-US" sz="2800" dirty="0">
                <a:latin typeface="Arial" panose="020B0604020202020204" pitchFamily="34" charset="0"/>
              </a:rPr>
              <a:t>must be added just before the end point.</a:t>
            </a:r>
          </a:p>
          <a:p>
            <a:pPr algn="just" eaLnBrk="1" hangingPunct="1">
              <a:spcBef>
                <a:spcPct val="0"/>
              </a:spcBef>
              <a:buFont typeface="Wingdings" panose="05000000000000000000" pitchFamily="2" charset="2"/>
              <a:buChar char="Ø"/>
            </a:pPr>
            <a:endParaRPr lang="en-GB" altLang="en-US" sz="2800" dirty="0">
              <a:latin typeface="Arial" panose="020B0604020202020204" pitchFamily="34" charset="0"/>
            </a:endParaRPr>
          </a:p>
          <a:p>
            <a:pPr algn="just" eaLnBrk="1" hangingPunct="1">
              <a:spcBef>
                <a:spcPct val="0"/>
              </a:spcBef>
              <a:buFont typeface="Wingdings" panose="05000000000000000000" pitchFamily="2" charset="2"/>
              <a:buNone/>
            </a:pPr>
            <a:endParaRPr lang="en-GB" altLang="en-US" sz="2800" dirty="0">
              <a:latin typeface="Arial" panose="020B0604020202020204" pitchFamily="34" charset="0"/>
            </a:endParaRPr>
          </a:p>
          <a:p>
            <a:pPr algn="just" eaLnBrk="1" hangingPunct="1">
              <a:spcBef>
                <a:spcPct val="0"/>
              </a:spcBef>
              <a:buFont typeface="Wingdings" panose="05000000000000000000" pitchFamily="2" charset="2"/>
              <a:buChar char="Ø"/>
            </a:pPr>
            <a:endParaRPr lang="en-GB" altLang="en-US" sz="2800" dirty="0">
              <a:latin typeface="Arial" panose="020B0604020202020204" pitchFamily="34" charset="0"/>
            </a:endParaRPr>
          </a:p>
          <a:p>
            <a:pPr algn="just" eaLnBrk="1" hangingPunct="1">
              <a:spcBef>
                <a:spcPct val="0"/>
              </a:spcBef>
              <a:buFont typeface="Wingdings" panose="05000000000000000000" pitchFamily="2" charset="2"/>
              <a:buNone/>
            </a:pPr>
            <a:endParaRPr lang="en-US" altLang="en-US" sz="2800" dirty="0">
              <a:latin typeface="Arial" panose="020B0604020202020204" pitchFamily="34" charset="0"/>
            </a:endParaRPr>
          </a:p>
        </p:txBody>
      </p:sp>
      <p:sp>
        <p:nvSpPr>
          <p:cNvPr id="4" name="Rectangle 6"/>
          <p:cNvSpPr>
            <a:spLocks noChangeArrowheads="1"/>
          </p:cNvSpPr>
          <p:nvPr/>
        </p:nvSpPr>
        <p:spPr bwMode="auto">
          <a:xfrm>
            <a:off x="1600200" y="34290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tabLst>
                <a:tab pos="2286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286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286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286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800" b="1" dirty="0">
                <a:latin typeface="Arial" panose="020B0604020202020204" pitchFamily="34" charset="0"/>
              </a:rPr>
              <a:t>Starch can not be used in:</a:t>
            </a:r>
          </a:p>
          <a:p>
            <a:pPr eaLnBrk="1" hangingPunct="1">
              <a:spcBef>
                <a:spcPct val="0"/>
              </a:spcBef>
              <a:buFontTx/>
              <a:buNone/>
            </a:pPr>
            <a:r>
              <a:rPr lang="en-US" altLang="en-US" sz="2800" b="1" dirty="0">
                <a:latin typeface="Arial" panose="020B0604020202020204" pitchFamily="34" charset="0"/>
              </a:rPr>
              <a:t>- Strong acid medium: </a:t>
            </a:r>
            <a:r>
              <a:rPr lang="en-US" altLang="en-US" sz="2800" dirty="0">
                <a:latin typeface="Arial" panose="020B0604020202020204" pitchFamily="34" charset="0"/>
              </a:rPr>
              <a:t>due to  hydrolysis of starch</a:t>
            </a:r>
          </a:p>
          <a:p>
            <a:pPr eaLnBrk="1" hangingPunct="1">
              <a:spcBef>
                <a:spcPct val="0"/>
              </a:spcBef>
              <a:buFontTx/>
              <a:buNone/>
            </a:pPr>
            <a:r>
              <a:rPr lang="en-US" altLang="en-US" sz="2800" b="1" dirty="0">
                <a:latin typeface="Arial" panose="020B0604020202020204" pitchFamily="34" charset="0"/>
              </a:rPr>
              <a:t>-</a:t>
            </a:r>
            <a:r>
              <a:rPr lang="de-DE" altLang="en-US" sz="2800" b="1" dirty="0">
                <a:latin typeface="Arial" panose="020B0604020202020204" pitchFamily="34" charset="0"/>
              </a:rPr>
              <a:t> Alcoholic solu: </a:t>
            </a:r>
            <a:r>
              <a:rPr lang="de-DE" altLang="en-US" sz="2800" dirty="0">
                <a:latin typeface="Arial" panose="020B0604020202020204" pitchFamily="34" charset="0"/>
              </a:rPr>
              <a:t>because alcohol hinders the adsorption of I</a:t>
            </a:r>
            <a:r>
              <a:rPr lang="de-DE" altLang="en-US" sz="2800" baseline="-25000" dirty="0">
                <a:latin typeface="Arial" panose="020B0604020202020204" pitchFamily="34" charset="0"/>
              </a:rPr>
              <a:t>2</a:t>
            </a:r>
            <a:r>
              <a:rPr lang="de-DE" altLang="en-US" sz="2800" dirty="0">
                <a:latin typeface="Arial" panose="020B0604020202020204" pitchFamily="34" charset="0"/>
              </a:rPr>
              <a:t> on starch</a:t>
            </a:r>
          </a:p>
          <a:p>
            <a:pPr eaLnBrk="1" hangingPunct="1">
              <a:spcBef>
                <a:spcPct val="0"/>
              </a:spcBef>
              <a:buFont typeface="Wingdings" panose="05000000000000000000" pitchFamily="2" charset="2"/>
              <a:buChar char="Ø"/>
            </a:pPr>
            <a:r>
              <a:rPr lang="en-US" altLang="en-US" sz="2800" dirty="0">
                <a:latin typeface="Arial" panose="020B0604020202020204" pitchFamily="34" charset="0"/>
              </a:rPr>
              <a:t>  </a:t>
            </a:r>
            <a:r>
              <a:rPr lang="en-GB" altLang="en-US" sz="2800" b="1" dirty="0">
                <a:latin typeface="Arial" panose="020B0604020202020204" pitchFamily="34" charset="0"/>
              </a:rPr>
              <a:t> </a:t>
            </a:r>
            <a:r>
              <a:rPr lang="en-GB" altLang="en-US" sz="2800" b="1" dirty="0">
                <a:solidFill>
                  <a:srgbClr val="FF0000"/>
                </a:solidFill>
                <a:latin typeface="Arial" panose="020B0604020202020204" pitchFamily="34" charset="0"/>
              </a:rPr>
              <a:t>In presence of alcohol or </a:t>
            </a:r>
            <a:r>
              <a:rPr lang="en-GB" altLang="en-US" sz="2800" b="1" dirty="0" err="1">
                <a:solidFill>
                  <a:srgbClr val="FF0000"/>
                </a:solidFill>
                <a:latin typeface="Arial" panose="020B0604020202020204" pitchFamily="34" charset="0"/>
              </a:rPr>
              <a:t>conc</a:t>
            </a:r>
            <a:r>
              <a:rPr lang="en-GB" altLang="en-US" sz="2800" b="1" dirty="0">
                <a:solidFill>
                  <a:srgbClr val="FF0000"/>
                </a:solidFill>
                <a:latin typeface="Arial" panose="020B0604020202020204" pitchFamily="34" charset="0"/>
              </a:rPr>
              <a:t> acids, organic solvents are recommended as indicators. I</a:t>
            </a:r>
            <a:r>
              <a:rPr lang="en-GB" altLang="en-US" sz="2800" b="1" baseline="-25000" dirty="0">
                <a:solidFill>
                  <a:srgbClr val="FF0000"/>
                </a:solidFill>
                <a:latin typeface="Arial" panose="020B0604020202020204" pitchFamily="34" charset="0"/>
              </a:rPr>
              <a:t>2</a:t>
            </a:r>
            <a:r>
              <a:rPr lang="en-GB" altLang="en-US" sz="2800" b="1" dirty="0">
                <a:solidFill>
                  <a:srgbClr val="FF0000"/>
                </a:solidFill>
                <a:latin typeface="Arial" panose="020B0604020202020204" pitchFamily="34" charset="0"/>
              </a:rPr>
              <a:t> is soluble in CHCl</a:t>
            </a:r>
            <a:r>
              <a:rPr lang="en-GB" altLang="en-US" sz="2800" b="1" baseline="-25000" dirty="0">
                <a:solidFill>
                  <a:srgbClr val="FF0000"/>
                </a:solidFill>
                <a:latin typeface="Arial" panose="020B0604020202020204" pitchFamily="34" charset="0"/>
              </a:rPr>
              <a:t>3</a:t>
            </a:r>
            <a:r>
              <a:rPr lang="en-GB" altLang="en-US" sz="2800" b="1" dirty="0">
                <a:solidFill>
                  <a:srgbClr val="FF0000"/>
                </a:solidFill>
                <a:latin typeface="Arial" panose="020B0604020202020204" pitchFamily="34" charset="0"/>
              </a:rPr>
              <a:t> or CCl</a:t>
            </a:r>
            <a:r>
              <a:rPr lang="en-GB" altLang="en-US" sz="2800" b="1" baseline="-25000" dirty="0">
                <a:solidFill>
                  <a:srgbClr val="FF0000"/>
                </a:solidFill>
                <a:latin typeface="Arial" panose="020B0604020202020204" pitchFamily="34" charset="0"/>
              </a:rPr>
              <a:t>4</a:t>
            </a:r>
            <a:r>
              <a:rPr lang="en-GB" altLang="en-US" sz="2800" b="1" dirty="0">
                <a:solidFill>
                  <a:srgbClr val="FF0000"/>
                </a:solidFill>
                <a:latin typeface="Arial" panose="020B0604020202020204" pitchFamily="34" charset="0"/>
              </a:rPr>
              <a:t> 90 times more than in H</a:t>
            </a:r>
            <a:r>
              <a:rPr lang="en-GB" altLang="en-US" sz="2800" b="1" baseline="-25000" dirty="0">
                <a:solidFill>
                  <a:srgbClr val="FF0000"/>
                </a:solidFill>
                <a:latin typeface="Arial" panose="020B0604020202020204" pitchFamily="34" charset="0"/>
              </a:rPr>
              <a:t>2</a:t>
            </a:r>
            <a:r>
              <a:rPr lang="en-GB" altLang="en-US" sz="2800" b="1" dirty="0">
                <a:solidFill>
                  <a:srgbClr val="FF0000"/>
                </a:solidFill>
                <a:latin typeface="Arial" panose="020B0604020202020204" pitchFamily="34" charset="0"/>
              </a:rPr>
              <a:t>O</a:t>
            </a:r>
          </a:p>
          <a:p>
            <a:pPr eaLnBrk="1" hangingPunct="1">
              <a:spcBef>
                <a:spcPct val="0"/>
              </a:spcBef>
              <a:buFont typeface="Arial" panose="020B0604020202020204" pitchFamily="34" charset="0"/>
              <a:buNone/>
            </a:pPr>
            <a:endParaRPr lang="en-GB" altLang="en-US" sz="2800" b="1" dirty="0">
              <a:solidFill>
                <a:srgbClr val="FF0000"/>
              </a:solidFill>
              <a:latin typeface="Arial" panose="020B0604020202020204" pitchFamily="34" charset="0"/>
            </a:endParaRPr>
          </a:p>
          <a:p>
            <a:pPr eaLnBrk="1" hangingPunct="1">
              <a:spcBef>
                <a:spcPct val="0"/>
              </a:spcBef>
              <a:buFont typeface="Wingdings" panose="05000000000000000000" pitchFamily="2" charset="2"/>
              <a:buNone/>
            </a:pPr>
            <a:endParaRPr lang="en-US" altLang="en-US" sz="2800" dirty="0">
              <a:latin typeface="Arial" panose="020B0604020202020204" pitchFamily="34" charset="0"/>
            </a:endParaRPr>
          </a:p>
          <a:p>
            <a:pPr eaLnBrk="1" hangingPunct="1">
              <a:spcBef>
                <a:spcPct val="0"/>
              </a:spcBef>
              <a:buFont typeface="Wingdings" panose="05000000000000000000" pitchFamily="2" charset="2"/>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093428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lide(fromBottom)">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714500" y="357187"/>
            <a:ext cx="8534400" cy="6400800"/>
          </a:xfrm>
        </p:spPr>
        <p:txBody>
          <a:bodyPr>
            <a:normAutofit/>
          </a:bodyPr>
          <a:lstStyle/>
          <a:p>
            <a:pPr algn="just" eaLnBrk="1" hangingPunct="1">
              <a:buFont typeface="Arial" panose="020B0604020202020204" pitchFamily="34" charset="0"/>
              <a:buNone/>
            </a:pPr>
            <a:endParaRPr lang="en-US" altLang="en-US" b="1" u="sng" dirty="0">
              <a:solidFill>
                <a:srgbClr val="FF0000"/>
              </a:solidFill>
              <a:latin typeface="Arial" panose="020B0604020202020204" pitchFamily="34" charset="0"/>
              <a:cs typeface="Arial" panose="020B0604020202020204" pitchFamily="34" charset="0"/>
            </a:endParaRPr>
          </a:p>
          <a:p>
            <a:pPr algn="just" eaLnBrk="1" hangingPunct="1">
              <a:buFont typeface="Arial" panose="020B0604020202020204" pitchFamily="34" charset="0"/>
              <a:buNone/>
            </a:pPr>
            <a:r>
              <a:rPr lang="en-US" altLang="en-US" b="1" u="sng" dirty="0">
                <a:solidFill>
                  <a:srgbClr val="FF0000"/>
                </a:solidFill>
                <a:latin typeface="Arial" panose="020B0604020202020204" pitchFamily="34" charset="0"/>
                <a:cs typeface="Arial" panose="020B0604020202020204" pitchFamily="34" charset="0"/>
              </a:rPr>
              <a:t>2-</a:t>
            </a:r>
            <a:r>
              <a:rPr lang="en-US" altLang="en-US" u="sng" dirty="0">
                <a:solidFill>
                  <a:srgbClr val="FF0000"/>
                </a:solidFill>
                <a:latin typeface="Arial" panose="020B0604020202020204" pitchFamily="34" charset="0"/>
                <a:cs typeface="Arial" panose="020B0604020202020204" pitchFamily="34" charset="0"/>
              </a:rPr>
              <a:t> </a:t>
            </a:r>
            <a:r>
              <a:rPr lang="en-US" altLang="en-US" b="1" u="sng" dirty="0">
                <a:solidFill>
                  <a:srgbClr val="FF0000"/>
                </a:solidFill>
                <a:latin typeface="Arial" panose="020B0604020202020204" pitchFamily="34" charset="0"/>
                <a:cs typeface="Arial" panose="020B0604020202020204" pitchFamily="34" charset="0"/>
              </a:rPr>
              <a:t>External indicators</a:t>
            </a:r>
            <a:r>
              <a:rPr lang="en-US" altLang="en-US" dirty="0">
                <a:solidFill>
                  <a:srgbClr val="FF0000"/>
                </a:solidFill>
                <a:latin typeface="Arial" panose="020B0604020202020204" pitchFamily="34" charset="0"/>
                <a:cs typeface="Arial" panose="020B0604020202020204" pitchFamily="34" charset="0"/>
              </a:rPr>
              <a:t>: </a:t>
            </a:r>
            <a:r>
              <a:rPr lang="en-US" altLang="en-US" sz="2400" b="1" dirty="0">
                <a:solidFill>
                  <a:srgbClr val="FF0000"/>
                </a:solidFill>
                <a:latin typeface="Arial" panose="020B0604020202020204" pitchFamily="34" charset="0"/>
                <a:cs typeface="Arial" panose="020B0604020202020204" pitchFamily="34" charset="0"/>
              </a:rPr>
              <a:t>Spot test method </a:t>
            </a:r>
          </a:p>
          <a:p>
            <a:pPr algn="just">
              <a:buNone/>
            </a:pPr>
            <a:r>
              <a:rPr lang="en-US" altLang="en-US" sz="2400" b="1" dirty="0">
                <a:latin typeface="Arial" panose="020B0604020202020204" pitchFamily="34" charset="0"/>
                <a:cs typeface="Arial" panose="020B0604020202020204" pitchFamily="34" charset="0"/>
              </a:rPr>
              <a:t>Example </a:t>
            </a:r>
            <a:r>
              <a:rPr lang="en-US" altLang="en-US" sz="2400" dirty="0">
                <a:latin typeface="Arial" panose="020B0604020202020204" pitchFamily="34" charset="0"/>
                <a:cs typeface="Arial" panose="020B0604020202020204" pitchFamily="34" charset="0"/>
              </a:rPr>
              <a:t>for the determination of Fe</a:t>
            </a:r>
            <a:r>
              <a:rPr lang="en-US" altLang="en-US" sz="2400" baseline="30000" dirty="0">
                <a:latin typeface="Arial" panose="020B0604020202020204" pitchFamily="34" charset="0"/>
                <a:cs typeface="Arial" panose="020B0604020202020204" pitchFamily="34" charset="0"/>
              </a:rPr>
              <a:t>2+ </a:t>
            </a:r>
            <a:r>
              <a:rPr lang="en-US" altLang="en-US" sz="2400" dirty="0">
                <a:latin typeface="Arial" panose="020B0604020202020204" pitchFamily="34" charset="0"/>
                <a:cs typeface="Arial" panose="020B0604020202020204" pitchFamily="34" charset="0"/>
              </a:rPr>
              <a:t>with K</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Cr</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r>
              <a:rPr lang="en-US" altLang="en-US" sz="2400" baseline="-25000" dirty="0">
                <a:latin typeface="Arial" panose="020B0604020202020204" pitchFamily="34" charset="0"/>
                <a:cs typeface="Arial" panose="020B0604020202020204" pitchFamily="34" charset="0"/>
              </a:rPr>
              <a:t>7</a:t>
            </a:r>
            <a:r>
              <a:rPr lang="en-US" altLang="en-US" sz="2400" dirty="0">
                <a:latin typeface="Arial" panose="020B0604020202020204" pitchFamily="34" charset="0"/>
                <a:cs typeface="Arial" panose="020B0604020202020204" pitchFamily="34" charset="0"/>
              </a:rPr>
              <a:t> </a:t>
            </a:r>
            <a:r>
              <a:rPr lang="en-US" altLang="en-US"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(Ferricyanide)</a:t>
            </a:r>
          </a:p>
          <a:p>
            <a:pPr algn="just"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Ø"/>
            </a:pPr>
            <a:r>
              <a:rPr lang="de-DE" altLang="en-US" sz="2400" b="1" dirty="0">
                <a:latin typeface="Arial" panose="020B0604020202020204" pitchFamily="34" charset="0"/>
                <a:cs typeface="Arial" panose="020B0604020202020204" pitchFamily="34" charset="0"/>
              </a:rPr>
              <a:t>During titration:</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forms a </a:t>
            </a:r>
            <a:r>
              <a:rPr lang="en-US" altLang="en-US" sz="2400" dirty="0">
                <a:solidFill>
                  <a:srgbClr val="FF0000"/>
                </a:solidFill>
                <a:latin typeface="Arial" panose="020B0604020202020204" pitchFamily="34" charset="0"/>
                <a:cs typeface="Arial" panose="020B0604020202020204" pitchFamily="34" charset="0"/>
              </a:rPr>
              <a:t>blue  color </a:t>
            </a:r>
            <a:r>
              <a:rPr lang="en-US" altLang="en-US" sz="2400" dirty="0">
                <a:latin typeface="Arial" panose="020B0604020202020204" pitchFamily="34" charset="0"/>
                <a:cs typeface="Arial" panose="020B0604020202020204" pitchFamily="34" charset="0"/>
              </a:rPr>
              <a:t>with </a:t>
            </a:r>
            <a:r>
              <a:rPr lang="en-US" altLang="en-US" sz="2400" dirty="0" err="1">
                <a:latin typeface="Arial" panose="020B0604020202020204" pitchFamily="34" charset="0"/>
                <a:cs typeface="Arial" panose="020B0604020202020204" pitchFamily="34" charset="0"/>
              </a:rPr>
              <a:t>ferricyanide</a:t>
            </a:r>
            <a:r>
              <a:rPr lang="en-US" altLang="en-US" sz="2400" dirty="0">
                <a:latin typeface="Arial" panose="020B0604020202020204" pitchFamily="34" charset="0"/>
                <a:cs typeface="Arial" panose="020B0604020202020204" pitchFamily="34" charset="0"/>
              </a:rPr>
              <a:t>.</a:t>
            </a:r>
          </a:p>
          <a:p>
            <a:pPr algn="just"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Ø"/>
            </a:pPr>
            <a:r>
              <a:rPr lang="en-US" altLang="en-US" sz="2400" b="1" dirty="0">
                <a:latin typeface="Arial" panose="020B0604020202020204" pitchFamily="34" charset="0"/>
                <a:cs typeface="Arial" panose="020B0604020202020204" pitchFamily="34" charset="0"/>
              </a:rPr>
              <a:t>At the equivalence point</a:t>
            </a:r>
            <a:r>
              <a:rPr lang="en-US" altLang="en-US" sz="2400" dirty="0">
                <a:latin typeface="Arial" panose="020B0604020202020204" pitchFamily="34" charset="0"/>
                <a:cs typeface="Arial" panose="020B0604020202020204" pitchFamily="34" charset="0"/>
              </a:rPr>
              <a:t>, drops of ferrous sample are removed and brought in contact with freshly prepared solution of potassium </a:t>
            </a:r>
            <a:r>
              <a:rPr lang="en-US" altLang="en-US" sz="2400" b="1" u="sng" dirty="0" err="1">
                <a:latin typeface="Arial" panose="020B0604020202020204" pitchFamily="34" charset="0"/>
                <a:cs typeface="Arial" panose="020B0604020202020204" pitchFamily="34" charset="0"/>
              </a:rPr>
              <a:t>ferricyanide</a:t>
            </a:r>
            <a:r>
              <a:rPr lang="en-US" altLang="en-US" sz="2400" dirty="0">
                <a:latin typeface="Arial" panose="020B0604020202020204" pitchFamily="34" charset="0"/>
                <a:cs typeface="Arial" panose="020B0604020202020204" pitchFamily="34" charset="0"/>
              </a:rPr>
              <a:t> on a spot plate. When all 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is oxidized by  K</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Cr</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r>
              <a:rPr lang="en-US" altLang="en-US" sz="2400" baseline="-25000" dirty="0">
                <a:latin typeface="Arial" panose="020B0604020202020204" pitchFamily="34" charset="0"/>
                <a:cs typeface="Arial" panose="020B0604020202020204" pitchFamily="34" charset="0"/>
              </a:rPr>
              <a:t>7</a:t>
            </a:r>
            <a:r>
              <a:rPr lang="en-US" altLang="en-US" sz="2400" dirty="0">
                <a:latin typeface="Arial" panose="020B0604020202020204" pitchFamily="34" charset="0"/>
                <a:cs typeface="Arial" panose="020B0604020202020204" pitchFamily="34" charset="0"/>
              </a:rPr>
              <a:t>, no more Fe</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ions are available and the sample </a:t>
            </a:r>
            <a:r>
              <a:rPr lang="en-US" altLang="en-US" sz="2400" b="1" u="sng" dirty="0">
                <a:solidFill>
                  <a:srgbClr val="FF0000"/>
                </a:solidFill>
                <a:latin typeface="Arial" panose="020B0604020202020204" pitchFamily="34" charset="0"/>
                <a:cs typeface="Arial" panose="020B0604020202020204" pitchFamily="34" charset="0"/>
              </a:rPr>
              <a:t>will not  </a:t>
            </a:r>
            <a:r>
              <a:rPr lang="en-US" altLang="en-US" sz="2400" dirty="0">
                <a:solidFill>
                  <a:srgbClr val="FF0000"/>
                </a:solidFill>
                <a:latin typeface="Arial" panose="020B0604020202020204" pitchFamily="34" charset="0"/>
                <a:cs typeface="Arial" panose="020B0604020202020204" pitchFamily="34" charset="0"/>
              </a:rPr>
              <a:t>give a blue color with </a:t>
            </a:r>
            <a:r>
              <a:rPr lang="en-US" altLang="en-US" sz="2400" dirty="0" err="1">
                <a:solidFill>
                  <a:srgbClr val="FF0000"/>
                </a:solidFill>
                <a:latin typeface="Arial" panose="020B0604020202020204" pitchFamily="34" charset="0"/>
                <a:cs typeface="Arial" panose="020B0604020202020204" pitchFamily="34" charset="0"/>
              </a:rPr>
              <a:t>ferricyanide</a:t>
            </a:r>
            <a:r>
              <a:rPr lang="en-US" altLang="en-US" sz="2400" dirty="0">
                <a:solidFill>
                  <a:srgbClr val="FF0000"/>
                </a:solidFill>
                <a:latin typeface="Arial" panose="020B0604020202020204" pitchFamily="34" charset="0"/>
                <a:cs typeface="Arial" panose="020B0604020202020204" pitchFamily="34" charset="0"/>
              </a:rPr>
              <a:t>.</a:t>
            </a:r>
          </a:p>
          <a:p>
            <a:pPr algn="just"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7122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1752600" y="219270"/>
            <a:ext cx="8686800" cy="6324600"/>
          </a:xfrm>
        </p:spPr>
        <p:txBody>
          <a:bodyPr>
            <a:normAutofit/>
          </a:bodyPr>
          <a:lstStyle/>
          <a:p>
            <a:pPr algn="ctr" eaLnBrk="1" hangingPunct="1">
              <a:lnSpc>
                <a:spcPct val="110000"/>
              </a:lnSpc>
              <a:buFont typeface="Arial" panose="020B0604020202020204" pitchFamily="34" charset="0"/>
              <a:buNone/>
            </a:pPr>
            <a:endParaRPr lang="en-US" altLang="en-US" b="1" u="sng" dirty="0">
              <a:solidFill>
                <a:srgbClr val="FF0000"/>
              </a:solidFill>
              <a:latin typeface="Arial" panose="020B0604020202020204" pitchFamily="34" charset="0"/>
              <a:cs typeface="Arial" panose="020B0604020202020204" pitchFamily="34" charset="0"/>
            </a:endParaRPr>
          </a:p>
          <a:p>
            <a:pPr algn="ctr" eaLnBrk="1" hangingPunct="1">
              <a:lnSpc>
                <a:spcPct val="110000"/>
              </a:lnSpc>
              <a:buFont typeface="Arial" panose="020B0604020202020204" pitchFamily="34" charset="0"/>
              <a:buNone/>
            </a:pPr>
            <a:r>
              <a:rPr lang="en-US" altLang="en-US" b="1" u="sng" dirty="0">
                <a:solidFill>
                  <a:srgbClr val="FF0000"/>
                </a:solidFill>
                <a:latin typeface="Arial" panose="020B0604020202020204" pitchFamily="34" charset="0"/>
                <a:cs typeface="Arial" panose="020B0604020202020204" pitchFamily="34" charset="0"/>
              </a:rPr>
              <a:t>3- Internal indicators</a:t>
            </a:r>
            <a:r>
              <a:rPr lang="en-US" altLang="en-US" sz="2600" b="1" dirty="0">
                <a:solidFill>
                  <a:srgbClr val="FF0000"/>
                </a:solidFill>
                <a:latin typeface="Arial" panose="020B0604020202020204" pitchFamily="34" charset="0"/>
                <a:cs typeface="Arial" panose="020B0604020202020204" pitchFamily="34" charset="0"/>
              </a:rPr>
              <a:t>:</a:t>
            </a:r>
          </a:p>
          <a:p>
            <a:pPr algn="just" eaLnBrk="1" hangingPunct="1">
              <a:lnSpc>
                <a:spcPct val="110000"/>
              </a:lnSpc>
              <a:buFont typeface="Arial" panose="020B0604020202020204" pitchFamily="34" charset="0"/>
              <a:buNone/>
            </a:pPr>
            <a:r>
              <a:rPr lang="de-DE" altLang="en-US" sz="2400" dirty="0">
                <a:latin typeface="Arial" panose="020B0604020202020204" pitchFamily="34" charset="0"/>
                <a:cs typeface="Arial" panose="020B0604020202020204" pitchFamily="34" charset="0"/>
              </a:rPr>
              <a:t>Redox indicator are organic compounds which have different colors in oxidized and reduced form.</a:t>
            </a:r>
          </a:p>
          <a:p>
            <a:pPr eaLnBrk="1" hangingPunct="1">
              <a:lnSpc>
                <a:spcPct val="110000"/>
              </a:lnSpc>
              <a:buFont typeface="Arial" panose="020B0604020202020204" pitchFamily="34" charset="0"/>
              <a:buNone/>
            </a:pPr>
            <a:endParaRPr lang="en-US" altLang="en-US" sz="2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3421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267</TotalTime>
  <Words>5185</Words>
  <Application>Microsoft Office PowerPoint</Application>
  <PresentationFormat>Widescreen</PresentationFormat>
  <Paragraphs>664</Paragraphs>
  <Slides>102</Slides>
  <Notes>16</Notes>
  <HiddenSlides>1</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102</vt:i4>
      </vt:variant>
    </vt:vector>
  </HeadingPairs>
  <TitlesOfParts>
    <vt:vector size="119" baseType="lpstr">
      <vt:lpstr>Andalus</vt:lpstr>
      <vt:lpstr>Arial</vt:lpstr>
      <vt:lpstr>Bahnschrift SemiBold</vt:lpstr>
      <vt:lpstr>Bahnschrift SemiLight Condensed</vt:lpstr>
      <vt:lpstr>Calibri</vt:lpstr>
      <vt:lpstr>Garamond</vt:lpstr>
      <vt:lpstr>Lucida Bright</vt:lpstr>
      <vt:lpstr>Lucida Fax</vt:lpstr>
      <vt:lpstr>Monotype Sorts</vt:lpstr>
      <vt:lpstr>Symbol</vt:lpstr>
      <vt:lpstr>Tahoma</vt:lpstr>
      <vt:lpstr>Times New Roman</vt:lpstr>
      <vt:lpstr>Wingdings</vt:lpstr>
      <vt:lpstr>Organic</vt:lpstr>
      <vt:lpstr>Document</vt:lpstr>
      <vt:lpstr>Microsoft Equation 3.0</vt:lpstr>
      <vt:lpstr>Equation</vt:lpstr>
      <vt:lpstr>PowerPoint Presentation</vt:lpstr>
      <vt:lpstr>Theory of Volumetric          analysis</vt:lpstr>
      <vt:lpstr>syllabus </vt:lpstr>
      <vt:lpstr>Volumetric analysis (titrimetric analysis):</vt:lpstr>
      <vt:lpstr>PowerPoint Presentation</vt:lpstr>
      <vt:lpstr>Standard solution:</vt:lpstr>
      <vt:lpstr>Definition of terms:</vt:lpstr>
      <vt:lpstr>PowerPoint Presentation</vt:lpstr>
      <vt:lpstr>Equipment:</vt:lpstr>
      <vt:lpstr>Procedure:</vt:lpstr>
      <vt:lpstr>    Process – The Setup</vt:lpstr>
      <vt:lpstr>     Process – The Titration</vt:lpstr>
      <vt:lpstr>Calculations:</vt:lpstr>
      <vt:lpstr>Unknown concentration: </vt:lpstr>
      <vt:lpstr>PowerPoint Presentation</vt:lpstr>
      <vt:lpstr>PowerPoint Presentation</vt:lpstr>
      <vt:lpstr>Another example:</vt:lpstr>
      <vt:lpstr>calculation: </vt:lpstr>
      <vt:lpstr>PowerPoint Presentation</vt:lpstr>
      <vt:lpstr>PowerPoint Presentation</vt:lpstr>
      <vt:lpstr>Types of Titrations</vt:lpstr>
      <vt:lpstr>1. Acid-Base Titration </vt:lpstr>
      <vt:lpstr>PowerPoint Presentation</vt:lpstr>
      <vt:lpstr>2. Redox Titrations </vt:lpstr>
      <vt:lpstr>Permanganate Titrations </vt:lpstr>
      <vt:lpstr>Dichromate Titrations </vt:lpstr>
      <vt:lpstr>Iodimetric and Iodometric Titrations </vt:lpstr>
      <vt:lpstr>3. Precipitation Titrations </vt:lpstr>
      <vt:lpstr>4. Complexometric Titrations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Indicators used in PH - titrations</vt:lpstr>
      <vt:lpstr>Litmus Paper</vt:lpstr>
      <vt:lpstr>pH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 COLORS IN TITRATION</vt:lpstr>
      <vt:lpstr>INDICATOR COLORS IN TITRATION</vt:lpstr>
      <vt:lpstr>INDICATOR COLORS IN TITRATION</vt:lpstr>
      <vt:lpstr>PowerPoint Presentation</vt:lpstr>
      <vt:lpstr>Indicator Colors in Titration</vt:lpstr>
      <vt:lpstr>Common pH Indicators</vt:lpstr>
      <vt:lpstr>Edible Acid-Base Indicators</vt:lpstr>
      <vt:lpstr>Red Cabbage Indicator</vt:lpstr>
      <vt:lpstr>Phenolphthalein Indicator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Oxidizing agent and their properties </vt:lpstr>
      <vt:lpstr>I- Potassium permanganate   (KMnO4)  </vt:lpstr>
      <vt:lpstr>PowerPoint Presentation</vt:lpstr>
      <vt:lpstr>II- Potassium dichromate  ( K2Cr2O7)</vt:lpstr>
      <vt:lpstr> III-Cerric sulphate  Ce (SO4)2 </vt:lpstr>
      <vt:lpstr>IV-Iodine</vt:lpstr>
      <vt:lpstr>PowerPoint Presentation</vt:lpstr>
      <vt:lpstr>PowerPoint Presentation</vt:lpstr>
      <vt:lpstr>PowerPoint Presentation</vt:lpstr>
      <vt:lpstr>PowerPoint Presentation</vt:lpstr>
      <vt:lpstr>Theory of  Internal, External and self indicators  for  redox titration</vt:lpstr>
      <vt:lpstr>Requirement  of a redox indicator </vt:lpstr>
      <vt:lpstr>Detection of the end point in Redox titrations</vt:lpstr>
      <vt:lpstr>PowerPoint Presentation</vt:lpstr>
      <vt:lpstr>PowerPoint Presentation</vt:lpstr>
      <vt:lpstr>PowerPoint Presentation</vt:lpstr>
      <vt:lpstr>PowerPoint Presentation</vt:lpstr>
      <vt:lpstr>PowerPoint Presentation</vt:lpstr>
      <vt:lpstr>   2. Ferroin: (E0 = +1.06 V)  It is ferrous (center atom) surrounded by 3 molecules of  1,10 ortho phenanthroline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Dhananjay Bondar</dc:creator>
  <cp:lastModifiedBy>Dhananjay Bondar</cp:lastModifiedBy>
  <cp:revision>26</cp:revision>
  <dcterms:created xsi:type="dcterms:W3CDTF">2021-06-26T06:54:55Z</dcterms:created>
  <dcterms:modified xsi:type="dcterms:W3CDTF">2021-07-15T08:03:37Z</dcterms:modified>
</cp:coreProperties>
</file>